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58" r:id="rId3"/>
    <p:sldId id="257" r:id="rId4"/>
    <p:sldId id="259" r:id="rId5"/>
    <p:sldId id="268" r:id="rId6"/>
    <p:sldId id="260" r:id="rId7"/>
    <p:sldId id="261" r:id="rId8"/>
    <p:sldId id="267" r:id="rId9"/>
    <p:sldId id="269" r:id="rId10"/>
    <p:sldId id="262" r:id="rId11"/>
    <p:sldId id="263" r:id="rId12"/>
    <p:sldId id="270" r:id="rId13"/>
    <p:sldId id="271" r:id="rId14"/>
    <p:sldId id="272" r:id="rId15"/>
    <p:sldId id="273" r:id="rId16"/>
    <p:sldId id="264" r:id="rId17"/>
    <p:sldId id="265" r:id="rId18"/>
    <p:sldId id="266" r:id="rId19"/>
  </p:sldIdLst>
  <p:sldSz cx="14630400" cy="8229600"/>
  <p:notesSz cx="8229600" cy="14630400"/>
  <p:embeddedFontLst>
    <p:embeddedFont>
      <p:font typeface="Microsoft PhagsPa" panose="020B0502040204020203" pitchFamily="34" charset="0"/>
      <p:regular r:id="rId21"/>
      <p:bold r:id="rId22"/>
    </p:embeddedFont>
    <p:embeddedFont>
      <p:font typeface="Open Sans" panose="020B0606030504020204" pitchFamily="34" charset="0"/>
      <p:regular r:id="rId23"/>
      <p:bold r:id="rId24"/>
      <p:italic r:id="rId25"/>
      <p:bold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914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7D47E8-DBB9-26C5-7C23-CC918EE7A4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7F7935-636F-B7D5-AE47-81585DD182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8D2DD8-8EB0-0D1D-7093-7D79B6D9E5D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4554C49-1F2C-592E-4B05-D2D31B84CC60}"/>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9066502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D5AC4C-C42A-CA85-3C0C-676C544949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ECBA65-C863-0551-B026-2110411C8B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87A98D-9400-D9BB-B93B-D2545963FCD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793F8F0-CA5C-8625-7F62-5D12FFEEE712}"/>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41927853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BAFD8-7C38-8690-2E32-E0B7089C89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8AAA0D-A06B-FB9B-70BD-A58F9025B0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2F8CD3-F74F-7E49-DE86-F252D8CF47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E0B508B-CABF-C9CB-CBD8-6419D3AAC678}"/>
              </a:ext>
            </a:extLst>
          </p:cNvPr>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9032525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67BBC6-E463-28F6-E2D3-9D0C5C006F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9663E8-8750-E7EC-CEF3-A374A13442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9633B3-1610-3EBA-C741-4047CC77C31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D2EEF3B-E88F-6296-2BF8-2B84D48F75AC}"/>
              </a:ext>
            </a:extLst>
          </p:cNvPr>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562381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EE4477-A3D9-FE1E-739C-44FBC2D6B5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67A5E6-CD39-F389-F21F-1C6CC7DB4B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D12B2D-CA7F-F6B7-BC16-1F5B6D394AA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C948F23-4B63-741D-74D8-6025495C23A0}"/>
              </a:ext>
            </a:extLst>
          </p:cNvPr>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5635824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7F6EFF-9763-D57F-F937-0D8215DD9B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E6BCDC-66A4-05F1-5935-D26F077F08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119229-54AF-868F-C372-F7870DD10EA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C102404-810F-62B7-D2D9-292A63087E35}"/>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819775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1241FE-7D82-0352-2056-5A7A84874B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4408D9E-EE0E-632B-DDE2-95918268C0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C460DA-C58D-F259-514F-0F25A850E10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1ED5DD0-3302-710A-3027-8D8C0777741B}"/>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284855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9E8116-7054-6F92-7FF0-B361B2C8BD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92B376-EE40-2461-EFE1-E46CAEB314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E99560-C80D-92E7-F6FB-F1F20A3EF26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C0DB2F4-96D0-669F-5218-7742A144022B}"/>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9897312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5.xml"/><Relationship Id="rId5" Type="http://schemas.openxmlformats.org/officeDocument/2006/relationships/image" Target="../media/image17.png"/><Relationship Id="rId4" Type="http://schemas.openxmlformats.org/officeDocument/2006/relationships/image" Target="../media/image16.jp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23.jpg"/><Relationship Id="rId5" Type="http://schemas.openxmlformats.org/officeDocument/2006/relationships/image" Target="../media/image3.png"/><Relationship Id="rId4" Type="http://schemas.openxmlformats.org/officeDocument/2006/relationships/hyperlink" Target="http://linkedin.com/in/pitabasa-mohapatra-a10b29188"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hyperlink" Target="https://www.linkedin.com/in/aathisakthi-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hyperlink" Target="http://linkedin.com/in/pitabasa-mohapatra-a10b29188"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rcRect b="3045"/>
          <a:stretch/>
        </p:blipFill>
        <p:spPr>
          <a:xfrm>
            <a:off x="9033698" y="1170879"/>
            <a:ext cx="5486400" cy="6958360"/>
          </a:xfrm>
          <a:prstGeom prst="rect">
            <a:avLst/>
          </a:prstGeom>
          <a:ln>
            <a:noFill/>
          </a:ln>
          <a:effectLst>
            <a:outerShdw blurRad="292100" dist="139700" dir="2700000" algn="tl" rotWithShape="0">
              <a:srgbClr val="333333">
                <a:alpha val="65000"/>
              </a:srgbClr>
            </a:outerShdw>
          </a:effectLst>
        </p:spPr>
      </p:pic>
      <p:sp>
        <p:nvSpPr>
          <p:cNvPr id="3" name="Text 0"/>
          <p:cNvSpPr/>
          <p:nvPr/>
        </p:nvSpPr>
        <p:spPr>
          <a:xfrm>
            <a:off x="793790" y="2337197"/>
            <a:ext cx="7556421" cy="2126337"/>
          </a:xfrm>
          <a:prstGeom prst="rect">
            <a:avLst/>
          </a:prstGeom>
          <a:noFill/>
          <a:ln/>
        </p:spPr>
        <p:txBody>
          <a:bodyPr wrap="square" lIns="0" tIns="0" rIns="0" bIns="0" rtlCol="0" anchor="t"/>
          <a:lstStyle/>
          <a:p>
            <a:pPr marL="0" indent="0">
              <a:lnSpc>
                <a:spcPts val="5550"/>
              </a:lnSpc>
              <a:buNone/>
            </a:pPr>
            <a:r>
              <a:rPr lang="en-US" sz="4450" b="1">
                <a:solidFill>
                  <a:srgbClr val="333F70"/>
                </a:solidFill>
                <a:latin typeface="Unbounded Bold" pitchFamily="34" charset="0"/>
                <a:ea typeface="Unbounded Bold" pitchFamily="34" charset="-122"/>
                <a:cs typeface="Unbounded Bold" pitchFamily="34" charset="-120"/>
              </a:rPr>
              <a:t>AI-Driven Highway Inspection and Maintenance System.</a:t>
            </a:r>
            <a:endParaRPr lang="en-US" sz="4450" dirty="0"/>
          </a:p>
        </p:txBody>
      </p:sp>
      <p:sp>
        <p:nvSpPr>
          <p:cNvPr id="4" name="Text 1"/>
          <p:cNvSpPr/>
          <p:nvPr/>
        </p:nvSpPr>
        <p:spPr>
          <a:xfrm>
            <a:off x="793790" y="4803696"/>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This presentation details a deep learning solution for automating road safety inspections, saving time and money while improving road safety in India.</a:t>
            </a:r>
            <a:endParaRPr lang="en-US" sz="1750" dirty="0"/>
          </a:p>
        </p:txBody>
      </p:sp>
      <p:pic>
        <p:nvPicPr>
          <p:cNvPr id="5" name="Google Shape;141;gf3a8d4be09_2_180">
            <a:extLst>
              <a:ext uri="{FF2B5EF4-FFF2-40B4-BE49-F238E27FC236}">
                <a16:creationId xmlns:a16="http://schemas.microsoft.com/office/drawing/2014/main" id="{D905FD60-C4A5-745E-1DE9-3850E436D670}"/>
              </a:ext>
            </a:extLst>
          </p:cNvPr>
          <p:cNvPicPr preferRelativeResize="0"/>
          <p:nvPr/>
        </p:nvPicPr>
        <p:blipFill rotWithShape="1">
          <a:blip r:embed="rId4">
            <a:alphaModFix/>
          </a:blip>
          <a:srcRect/>
          <a:stretch/>
        </p:blipFill>
        <p:spPr>
          <a:xfrm>
            <a:off x="199512" y="1361741"/>
            <a:ext cx="2592012" cy="805375"/>
          </a:xfrm>
          <a:prstGeom prst="rect">
            <a:avLst/>
          </a:prstGeom>
          <a:noFill/>
          <a:ln>
            <a:noFill/>
          </a:ln>
        </p:spPr>
      </p:pic>
      <p:sp>
        <p:nvSpPr>
          <p:cNvPr id="6" name="Rectangle 5">
            <a:extLst>
              <a:ext uri="{FF2B5EF4-FFF2-40B4-BE49-F238E27FC236}">
                <a16:creationId xmlns:a16="http://schemas.microsoft.com/office/drawing/2014/main" id="{CB842CD9-78AD-FA08-5C04-5B2ADDF8CCF0}"/>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xmlns:p14="http://schemas.microsoft.com/office/powerpoint/2010/main">
    <mc:Choice Requires="p14">
      <p:transition spd="slow" p14:dur="2000" advTm="13625"/>
    </mc:Choice>
    <mc:Fallback xmlns="">
      <p:transition spd="slow" advTm="13625"/>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326594"/>
            <a:ext cx="11502866"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Data Collection &amp; Preprocessing</a:t>
            </a:r>
            <a:endParaRPr lang="en-US" sz="4450" dirty="0"/>
          </a:p>
        </p:txBody>
      </p:sp>
      <p:sp>
        <p:nvSpPr>
          <p:cNvPr id="3" name="Text 1"/>
          <p:cNvSpPr/>
          <p:nvPr/>
        </p:nvSpPr>
        <p:spPr>
          <a:xfrm>
            <a:off x="793790" y="260234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Data Collection</a:t>
            </a:r>
            <a:endParaRPr lang="en-US" sz="2200" dirty="0"/>
          </a:p>
        </p:txBody>
      </p:sp>
      <p:sp>
        <p:nvSpPr>
          <p:cNvPr id="4" name="Text 2"/>
          <p:cNvSpPr/>
          <p:nvPr/>
        </p:nvSpPr>
        <p:spPr>
          <a:xfrm>
            <a:off x="793790" y="3183493"/>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Leveraging highway monitoring cameras for continuous data acquisition.</a:t>
            </a:r>
            <a:endParaRPr lang="en-US" sz="1750" dirty="0"/>
          </a:p>
        </p:txBody>
      </p:sp>
      <p:sp>
        <p:nvSpPr>
          <p:cNvPr id="5" name="Text 3"/>
          <p:cNvSpPr/>
          <p:nvPr/>
        </p:nvSpPr>
        <p:spPr>
          <a:xfrm>
            <a:off x="793790" y="4113371"/>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Utilizing pre-annotated datasets of highway images and videos to accelerate training.</a:t>
            </a:r>
            <a:endParaRPr lang="en-US" sz="1750" dirty="0"/>
          </a:p>
        </p:txBody>
      </p:sp>
      <p:sp>
        <p:nvSpPr>
          <p:cNvPr id="6" name="Text 4"/>
          <p:cNvSpPr/>
          <p:nvPr/>
        </p:nvSpPr>
        <p:spPr>
          <a:xfrm>
            <a:off x="7599521" y="2602349"/>
            <a:ext cx="3556397"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Data Preprocessing</a:t>
            </a:r>
            <a:endParaRPr lang="en-US" sz="2200" dirty="0"/>
          </a:p>
        </p:txBody>
      </p:sp>
      <p:sp>
        <p:nvSpPr>
          <p:cNvPr id="7" name="Text 5"/>
          <p:cNvSpPr/>
          <p:nvPr/>
        </p:nvSpPr>
        <p:spPr>
          <a:xfrm>
            <a:off x="7599521" y="3183493"/>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Employing the Sreeni App for efficient annotation and augmentation of data.</a:t>
            </a:r>
            <a:endParaRPr lang="en-US" sz="1750" dirty="0"/>
          </a:p>
        </p:txBody>
      </p:sp>
      <p:sp>
        <p:nvSpPr>
          <p:cNvPr id="8" name="Text 6"/>
          <p:cNvSpPr/>
          <p:nvPr/>
        </p:nvSpPr>
        <p:spPr>
          <a:xfrm>
            <a:off x="7599521" y="4113371"/>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Cleaning the dataset by removing low-quality images to improve model accuracy.</a:t>
            </a:r>
            <a:endParaRPr lang="en-US" sz="1750" dirty="0"/>
          </a:p>
        </p:txBody>
      </p:sp>
      <p:sp>
        <p:nvSpPr>
          <p:cNvPr id="9" name="Text 7"/>
          <p:cNvSpPr/>
          <p:nvPr/>
        </p:nvSpPr>
        <p:spPr>
          <a:xfrm>
            <a:off x="7599521" y="5043249"/>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Standardizing pixel values and normalizing polygon coordinates for consistent data input.</a:t>
            </a:r>
            <a:endParaRPr lang="en-US" sz="1750" dirty="0"/>
          </a:p>
        </p:txBody>
      </p:sp>
      <p:sp>
        <p:nvSpPr>
          <p:cNvPr id="10" name="Text 8"/>
          <p:cNvSpPr/>
          <p:nvPr/>
        </p:nvSpPr>
        <p:spPr>
          <a:xfrm>
            <a:off x="7599521" y="5973128"/>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Formatting images, labels, and YAML files to be compatible with YOLOv8s-seg.</a:t>
            </a:r>
            <a:endParaRPr lang="en-US" sz="1750" dirty="0"/>
          </a:p>
        </p:txBody>
      </p:sp>
      <p:pic>
        <p:nvPicPr>
          <p:cNvPr id="19" name="Google Shape;141;gf3a8d4be09_2_180">
            <a:extLst>
              <a:ext uri="{FF2B5EF4-FFF2-40B4-BE49-F238E27FC236}">
                <a16:creationId xmlns:a16="http://schemas.microsoft.com/office/drawing/2014/main" id="{29EC0647-7F6F-DA59-EAE9-D5ED8DFB003F}"/>
              </a:ext>
            </a:extLst>
          </p:cNvPr>
          <p:cNvPicPr preferRelativeResize="0"/>
          <p:nvPr/>
        </p:nvPicPr>
        <p:blipFill rotWithShape="1">
          <a:blip r:embed="rId3">
            <a:alphaModFix/>
          </a:blip>
          <a:srcRect/>
          <a:stretch/>
        </p:blipFill>
        <p:spPr>
          <a:xfrm>
            <a:off x="11926876" y="7424225"/>
            <a:ext cx="2592012" cy="805375"/>
          </a:xfrm>
          <a:prstGeom prst="rect">
            <a:avLst/>
          </a:prstGeom>
          <a:noFill/>
          <a:ln>
            <a:noFill/>
          </a:ln>
        </p:spPr>
      </p:pic>
      <p:sp>
        <p:nvSpPr>
          <p:cNvPr id="20" name="Rectangle 19">
            <a:extLst>
              <a:ext uri="{FF2B5EF4-FFF2-40B4-BE49-F238E27FC236}">
                <a16:creationId xmlns:a16="http://schemas.microsoft.com/office/drawing/2014/main" id="{611C2EED-5771-5BCC-6753-0EC696D0BB49}"/>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4" name="Picture 23">
            <a:extLst>
              <a:ext uri="{FF2B5EF4-FFF2-40B4-BE49-F238E27FC236}">
                <a16:creationId xmlns:a16="http://schemas.microsoft.com/office/drawing/2014/main" id="{D5B575D2-ADDD-7287-DF05-14B94D45DD14}"/>
              </a:ext>
            </a:extLst>
          </p:cNvPr>
          <p:cNvPicPr>
            <a:picLocks noChangeAspect="1"/>
          </p:cNvPicPr>
          <p:nvPr/>
        </p:nvPicPr>
        <p:blipFill>
          <a:blip r:embed="rId4"/>
          <a:stretch>
            <a:fillRect/>
          </a:stretch>
        </p:blipFill>
        <p:spPr>
          <a:xfrm>
            <a:off x="975741" y="5149109"/>
            <a:ext cx="4990162" cy="266878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327203"/>
            <a:ext cx="10749915"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Model Training and Evaluation</a:t>
            </a:r>
            <a:endParaRPr lang="en-US" sz="4450" dirty="0"/>
          </a:p>
        </p:txBody>
      </p:sp>
      <p:sp>
        <p:nvSpPr>
          <p:cNvPr id="3" name="Text 1"/>
          <p:cNvSpPr/>
          <p:nvPr/>
        </p:nvSpPr>
        <p:spPr>
          <a:xfrm>
            <a:off x="793790" y="2142914"/>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Model Training</a:t>
            </a:r>
            <a:endParaRPr lang="en-US" sz="2200" dirty="0"/>
          </a:p>
        </p:txBody>
      </p:sp>
      <p:sp>
        <p:nvSpPr>
          <p:cNvPr id="4" name="Text 2"/>
          <p:cNvSpPr/>
          <p:nvPr/>
        </p:nvSpPr>
        <p:spPr>
          <a:xfrm>
            <a:off x="793789" y="2631684"/>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YOLOv8s-seg, a state-of-the-art model for real-time semantic segmentation.</a:t>
            </a:r>
            <a:endParaRPr lang="en-US" sz="1750" dirty="0"/>
          </a:p>
        </p:txBody>
      </p:sp>
      <p:sp>
        <p:nvSpPr>
          <p:cNvPr id="5" name="Text 3"/>
          <p:cNvSpPr/>
          <p:nvPr/>
        </p:nvSpPr>
        <p:spPr>
          <a:xfrm>
            <a:off x="786170" y="3491929"/>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Training environment: Google Colab (T4 GPU recommended) for efficient computation.</a:t>
            </a:r>
            <a:endParaRPr lang="en-US" sz="1750" dirty="0"/>
          </a:p>
        </p:txBody>
      </p:sp>
      <p:sp>
        <p:nvSpPr>
          <p:cNvPr id="6" name="Text 4"/>
          <p:cNvSpPr/>
          <p:nvPr/>
        </p:nvSpPr>
        <p:spPr>
          <a:xfrm>
            <a:off x="7425901" y="2142914"/>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Evaluation</a:t>
            </a:r>
            <a:endParaRPr lang="en-US" sz="2200" dirty="0"/>
          </a:p>
        </p:txBody>
      </p:sp>
      <p:sp>
        <p:nvSpPr>
          <p:cNvPr id="7" name="Text 5"/>
          <p:cNvSpPr/>
          <p:nvPr/>
        </p:nvSpPr>
        <p:spPr>
          <a:xfrm>
            <a:off x="7314253" y="2631684"/>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Key metrics: mAP (Mean Average Precision), IoU (Intersection over Union), and F1-score.</a:t>
            </a:r>
            <a:endParaRPr lang="en-US" sz="1750" dirty="0"/>
          </a:p>
        </p:txBody>
      </p:sp>
      <p:sp>
        <p:nvSpPr>
          <p:cNvPr id="8" name="Text 6"/>
          <p:cNvSpPr/>
          <p:nvPr/>
        </p:nvSpPr>
        <p:spPr>
          <a:xfrm>
            <a:off x="7326287" y="3507860"/>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Achieved high performance with an mAP of 93% and a best IoU of 0.85.</a:t>
            </a:r>
            <a:endParaRPr lang="en-US" sz="1750" dirty="0"/>
          </a:p>
        </p:txBody>
      </p:sp>
      <p:pic>
        <p:nvPicPr>
          <p:cNvPr id="9" name="Google Shape;141;gf3a8d4be09_2_180">
            <a:extLst>
              <a:ext uri="{FF2B5EF4-FFF2-40B4-BE49-F238E27FC236}">
                <a16:creationId xmlns:a16="http://schemas.microsoft.com/office/drawing/2014/main" id="{DB11E1A7-8735-EC27-150C-BB95EF4E2BAE}"/>
              </a:ext>
            </a:extLst>
          </p:cNvPr>
          <p:cNvPicPr preferRelativeResize="0"/>
          <p:nvPr/>
        </p:nvPicPr>
        <p:blipFill rotWithShape="1">
          <a:blip r:embed="rId3">
            <a:alphaModFix/>
          </a:blip>
          <a:srcRect/>
          <a:stretch/>
        </p:blipFill>
        <p:spPr>
          <a:xfrm>
            <a:off x="11926876" y="7424225"/>
            <a:ext cx="2592012" cy="805375"/>
          </a:xfrm>
          <a:prstGeom prst="rect">
            <a:avLst/>
          </a:prstGeom>
          <a:noFill/>
          <a:ln>
            <a:noFill/>
          </a:ln>
        </p:spPr>
      </p:pic>
      <p:sp>
        <p:nvSpPr>
          <p:cNvPr id="10" name="Rectangle 9">
            <a:extLst>
              <a:ext uri="{FF2B5EF4-FFF2-40B4-BE49-F238E27FC236}">
                <a16:creationId xmlns:a16="http://schemas.microsoft.com/office/drawing/2014/main" id="{DF19A6F1-CDC6-2E51-403F-B27F832AC8A2}"/>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B9F385BD-62BE-C09B-9B8F-5C7ECAC13552}"/>
              </a:ext>
            </a:extLst>
          </p:cNvPr>
          <p:cNvSpPr txBox="1"/>
          <p:nvPr/>
        </p:nvSpPr>
        <p:spPr>
          <a:xfrm>
            <a:off x="793790" y="4601903"/>
            <a:ext cx="6632111" cy="3323987"/>
          </a:xfrm>
          <a:prstGeom prst="rect">
            <a:avLst/>
          </a:prstGeom>
          <a:noFill/>
        </p:spPr>
        <p:txBody>
          <a:bodyPr wrap="square" rtlCol="0">
            <a:spAutoFit/>
          </a:bodyPr>
          <a:lstStyle/>
          <a:p>
            <a:r>
              <a:rPr lang="en-IN" sz="1750" b="1" dirty="0">
                <a:solidFill>
                  <a:srgbClr val="333F70"/>
                </a:solidFill>
                <a:latin typeface="Open Sans" pitchFamily="34" charset="0"/>
                <a:ea typeface="Open Sans" pitchFamily="34" charset="-122"/>
                <a:cs typeface="Open Sans" pitchFamily="34" charset="-120"/>
              </a:rPr>
              <a:t>Key Components in YOLOv8s-seg:</a:t>
            </a:r>
          </a:p>
          <a:p>
            <a:endParaRPr lang="en-IN" sz="1750" dirty="0">
              <a:solidFill>
                <a:srgbClr val="333F70"/>
              </a:solidFill>
              <a:latin typeface="Open Sans" pitchFamily="34" charset="0"/>
              <a:ea typeface="Open Sans" pitchFamily="34" charset="-122"/>
              <a:cs typeface="Open Sans" pitchFamily="34" charset="-120"/>
            </a:endParaRPr>
          </a:p>
          <a:p>
            <a:r>
              <a:rPr lang="en-IN" sz="1750" dirty="0">
                <a:solidFill>
                  <a:srgbClr val="333F70"/>
                </a:solidFill>
                <a:latin typeface="Open Sans" pitchFamily="34" charset="0"/>
                <a:ea typeface="Open Sans" pitchFamily="34" charset="-122"/>
                <a:cs typeface="Open Sans" pitchFamily="34" charset="-120"/>
              </a:rPr>
              <a:t>📌 Backbone (</a:t>
            </a:r>
            <a:r>
              <a:rPr lang="en-IN" sz="1750" dirty="0" err="1">
                <a:solidFill>
                  <a:srgbClr val="333F70"/>
                </a:solidFill>
                <a:latin typeface="Open Sans" pitchFamily="34" charset="0"/>
                <a:ea typeface="Open Sans" pitchFamily="34" charset="-122"/>
                <a:cs typeface="Open Sans" pitchFamily="34" charset="-120"/>
              </a:rPr>
              <a:t>CSPDarkNet</a:t>
            </a:r>
            <a:r>
              <a:rPr lang="en-IN" sz="1750" dirty="0">
                <a:solidFill>
                  <a:srgbClr val="333F70"/>
                </a:solidFill>
                <a:latin typeface="Open Sans" pitchFamily="34" charset="0"/>
                <a:ea typeface="Open Sans" pitchFamily="34" charset="-122"/>
                <a:cs typeface="Open Sans" pitchFamily="34" charset="-120"/>
              </a:rPr>
              <a:t>) – Extracts deep spatial features.</a:t>
            </a:r>
          </a:p>
          <a:p>
            <a:br>
              <a:rPr lang="en-IN" sz="1750" dirty="0">
                <a:solidFill>
                  <a:srgbClr val="333F70"/>
                </a:solidFill>
                <a:latin typeface="Open Sans" pitchFamily="34" charset="0"/>
                <a:ea typeface="Open Sans" pitchFamily="34" charset="-122"/>
                <a:cs typeface="Open Sans" pitchFamily="34" charset="-120"/>
              </a:rPr>
            </a:br>
            <a:r>
              <a:rPr lang="en-IN" sz="1750" dirty="0">
                <a:solidFill>
                  <a:srgbClr val="333F70"/>
                </a:solidFill>
                <a:latin typeface="Open Sans" pitchFamily="34" charset="0"/>
                <a:ea typeface="Open Sans" pitchFamily="34" charset="-122"/>
                <a:cs typeface="Open Sans" pitchFamily="34" charset="-120"/>
              </a:rPr>
              <a:t>📌 Neck (</a:t>
            </a:r>
            <a:r>
              <a:rPr lang="en-IN" sz="1750" dirty="0" err="1">
                <a:solidFill>
                  <a:srgbClr val="333F70"/>
                </a:solidFill>
                <a:latin typeface="Open Sans" pitchFamily="34" charset="0"/>
                <a:ea typeface="Open Sans" pitchFamily="34" charset="-122"/>
                <a:cs typeface="Open Sans" pitchFamily="34" charset="-120"/>
              </a:rPr>
              <a:t>BiFPN</a:t>
            </a:r>
            <a:r>
              <a:rPr lang="en-IN" sz="1750" dirty="0">
                <a:solidFill>
                  <a:srgbClr val="333F70"/>
                </a:solidFill>
                <a:latin typeface="Open Sans" pitchFamily="34" charset="0"/>
                <a:ea typeface="Open Sans" pitchFamily="34" charset="-122"/>
                <a:cs typeface="Open Sans" pitchFamily="34" charset="-120"/>
              </a:rPr>
              <a:t> or </a:t>
            </a:r>
            <a:r>
              <a:rPr lang="en-IN" sz="1750" dirty="0" err="1">
                <a:solidFill>
                  <a:srgbClr val="333F70"/>
                </a:solidFill>
                <a:latin typeface="Open Sans" pitchFamily="34" charset="0"/>
                <a:ea typeface="Open Sans" pitchFamily="34" charset="-122"/>
                <a:cs typeface="Open Sans" pitchFamily="34" charset="-120"/>
              </a:rPr>
              <a:t>PANet</a:t>
            </a:r>
            <a:r>
              <a:rPr lang="en-IN" sz="1750" dirty="0">
                <a:solidFill>
                  <a:srgbClr val="333F70"/>
                </a:solidFill>
                <a:latin typeface="Open Sans" pitchFamily="34" charset="0"/>
                <a:ea typeface="Open Sans" pitchFamily="34" charset="-122"/>
                <a:cs typeface="Open Sans" pitchFamily="34" charset="-120"/>
              </a:rPr>
              <a:t>) – Refines multi-scale feature maps for better detection.</a:t>
            </a:r>
          </a:p>
          <a:p>
            <a:br>
              <a:rPr lang="en-IN" sz="1750" dirty="0">
                <a:solidFill>
                  <a:srgbClr val="333F70"/>
                </a:solidFill>
                <a:latin typeface="Open Sans" pitchFamily="34" charset="0"/>
                <a:ea typeface="Open Sans" pitchFamily="34" charset="-122"/>
                <a:cs typeface="Open Sans" pitchFamily="34" charset="-120"/>
              </a:rPr>
            </a:br>
            <a:r>
              <a:rPr lang="en-IN" sz="1750" dirty="0">
                <a:solidFill>
                  <a:srgbClr val="333F70"/>
                </a:solidFill>
                <a:latin typeface="Open Sans" pitchFamily="34" charset="0"/>
                <a:ea typeface="Open Sans" pitchFamily="34" charset="-122"/>
                <a:cs typeface="Open Sans" pitchFamily="34" charset="-120"/>
              </a:rPr>
              <a:t>📌 Detection Head – Outputs bounding boxes and class confidence scores.</a:t>
            </a:r>
          </a:p>
          <a:p>
            <a:br>
              <a:rPr lang="en-IN" sz="1750" dirty="0">
                <a:solidFill>
                  <a:srgbClr val="333F70"/>
                </a:solidFill>
                <a:latin typeface="Open Sans" pitchFamily="34" charset="0"/>
                <a:ea typeface="Open Sans" pitchFamily="34" charset="-122"/>
                <a:cs typeface="Open Sans" pitchFamily="34" charset="-120"/>
              </a:rPr>
            </a:br>
            <a:r>
              <a:rPr lang="en-IN" sz="1750" dirty="0">
                <a:solidFill>
                  <a:srgbClr val="333F70"/>
                </a:solidFill>
                <a:latin typeface="Open Sans" pitchFamily="34" charset="0"/>
                <a:ea typeface="Open Sans" pitchFamily="34" charset="-122"/>
                <a:cs typeface="Open Sans" pitchFamily="34" charset="-120"/>
              </a:rPr>
              <a:t>📌 Segmentation Head – Generates pixel-wise masks for detected objects.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DE6DBF-1F3C-5947-EBBB-9236BF0CA371}"/>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ED8C4AF8-5C71-6909-F287-52FCED685874}"/>
              </a:ext>
            </a:extLst>
          </p:cNvPr>
          <p:cNvSpPr/>
          <p:nvPr/>
        </p:nvSpPr>
        <p:spPr>
          <a:xfrm>
            <a:off x="1046582" y="1266111"/>
            <a:ext cx="7417193"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rPr>
              <a:t>Model’s performance</a:t>
            </a:r>
            <a:endParaRPr lang="en-US" sz="4450" dirty="0"/>
          </a:p>
        </p:txBody>
      </p:sp>
      <p:pic>
        <p:nvPicPr>
          <p:cNvPr id="9" name="Google Shape;141;gf3a8d4be09_2_180">
            <a:extLst>
              <a:ext uri="{FF2B5EF4-FFF2-40B4-BE49-F238E27FC236}">
                <a16:creationId xmlns:a16="http://schemas.microsoft.com/office/drawing/2014/main" id="{1B8F9840-C59B-AE1B-C4CD-E69DF49581C0}"/>
              </a:ext>
            </a:extLst>
          </p:cNvPr>
          <p:cNvPicPr preferRelativeResize="0"/>
          <p:nvPr/>
        </p:nvPicPr>
        <p:blipFill rotWithShape="1">
          <a:blip r:embed="rId3">
            <a:alphaModFix/>
          </a:blip>
          <a:srcRect/>
          <a:stretch/>
        </p:blipFill>
        <p:spPr>
          <a:xfrm>
            <a:off x="11930594" y="7392582"/>
            <a:ext cx="2592012" cy="805375"/>
          </a:xfrm>
          <a:prstGeom prst="rect">
            <a:avLst/>
          </a:prstGeom>
          <a:noFill/>
          <a:ln>
            <a:noFill/>
          </a:ln>
        </p:spPr>
      </p:pic>
      <p:sp>
        <p:nvSpPr>
          <p:cNvPr id="14" name="Rectangle 13">
            <a:extLst>
              <a:ext uri="{FF2B5EF4-FFF2-40B4-BE49-F238E27FC236}">
                <a16:creationId xmlns:a16="http://schemas.microsoft.com/office/drawing/2014/main" id="{5C80EC1E-B161-C6F3-250B-F3A0F4CE03A0}"/>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CA894690-2D95-B1C1-8F12-69A36FB871C4}"/>
              </a:ext>
            </a:extLst>
          </p:cNvPr>
          <p:cNvSpPr txBox="1"/>
          <p:nvPr/>
        </p:nvSpPr>
        <p:spPr>
          <a:xfrm>
            <a:off x="936702" y="2375210"/>
            <a:ext cx="7805854" cy="1477328"/>
          </a:xfrm>
          <a:prstGeom prst="rect">
            <a:avLst/>
          </a:prstGeom>
          <a:noFill/>
        </p:spPr>
        <p:txBody>
          <a:bodyPr wrap="square" rtlCol="0">
            <a:spAutoFit/>
          </a:bodyPr>
          <a:lstStyle/>
          <a:p>
            <a:pPr algn="just"/>
            <a:r>
              <a:rPr lang="en-IN" dirty="0">
                <a:solidFill>
                  <a:schemeClr val="accent5">
                    <a:lumMod val="50000"/>
                  </a:schemeClr>
                </a:solidFill>
              </a:rPr>
              <a:t>Model’s performance is based on </a:t>
            </a:r>
            <a:r>
              <a:rPr lang="en-IN" dirty="0" err="1">
                <a:solidFill>
                  <a:schemeClr val="accent5">
                    <a:lumMod val="50000"/>
                  </a:schemeClr>
                </a:solidFill>
              </a:rPr>
              <a:t>mAP</a:t>
            </a:r>
            <a:r>
              <a:rPr lang="en-IN" dirty="0">
                <a:solidFill>
                  <a:schemeClr val="accent5">
                    <a:lumMod val="50000"/>
                  </a:schemeClr>
                </a:solidFill>
              </a:rPr>
              <a:t> score we get once after the </a:t>
            </a:r>
            <a:r>
              <a:rPr lang="en-IN" dirty="0" err="1">
                <a:solidFill>
                  <a:schemeClr val="accent5">
                    <a:lumMod val="50000"/>
                  </a:schemeClr>
                </a:solidFill>
              </a:rPr>
              <a:t>traning</a:t>
            </a:r>
            <a:r>
              <a:rPr lang="en-IN" dirty="0">
                <a:solidFill>
                  <a:schemeClr val="accent5">
                    <a:lumMod val="50000"/>
                  </a:schemeClr>
                </a:solidFill>
              </a:rPr>
              <a:t> and in this YOLOv8s-seg which is </a:t>
            </a:r>
            <a:r>
              <a:rPr lang="en-IN" dirty="0" err="1">
                <a:solidFill>
                  <a:schemeClr val="accent5">
                    <a:lumMod val="50000"/>
                  </a:schemeClr>
                </a:solidFill>
              </a:rPr>
              <a:t>kinda</a:t>
            </a:r>
            <a:r>
              <a:rPr lang="en-IN" dirty="0">
                <a:solidFill>
                  <a:schemeClr val="accent5">
                    <a:lumMod val="50000"/>
                  </a:schemeClr>
                </a:solidFill>
              </a:rPr>
              <a:t> combination of both object detection and segmentation models so we have to consider the </a:t>
            </a:r>
            <a:r>
              <a:rPr lang="en-IN" dirty="0" err="1">
                <a:solidFill>
                  <a:schemeClr val="accent5">
                    <a:lumMod val="50000"/>
                  </a:schemeClr>
                </a:solidFill>
              </a:rPr>
              <a:t>mAP</a:t>
            </a:r>
            <a:r>
              <a:rPr lang="en-IN" dirty="0">
                <a:solidFill>
                  <a:schemeClr val="accent5">
                    <a:lumMod val="50000"/>
                  </a:schemeClr>
                </a:solidFill>
              </a:rPr>
              <a:t> of different IOU levels and </a:t>
            </a:r>
            <a:r>
              <a:rPr lang="en-IN" dirty="0" err="1">
                <a:solidFill>
                  <a:schemeClr val="accent5">
                    <a:lumMod val="50000"/>
                  </a:schemeClr>
                </a:solidFill>
              </a:rPr>
              <a:t>mAP</a:t>
            </a:r>
            <a:r>
              <a:rPr lang="en-IN" dirty="0">
                <a:solidFill>
                  <a:schemeClr val="accent5">
                    <a:lumMod val="50000"/>
                  </a:schemeClr>
                </a:solidFill>
              </a:rPr>
              <a:t> of both the bounding boxes of object detection model (B) and the mask of segmentation model (M) .</a:t>
            </a:r>
          </a:p>
        </p:txBody>
      </p:sp>
      <p:pic>
        <p:nvPicPr>
          <p:cNvPr id="6" name="Picture 5">
            <a:extLst>
              <a:ext uri="{FF2B5EF4-FFF2-40B4-BE49-F238E27FC236}">
                <a16:creationId xmlns:a16="http://schemas.microsoft.com/office/drawing/2014/main" id="{A34CA94F-7F7B-1640-8165-5F8A2047F369}"/>
              </a:ext>
            </a:extLst>
          </p:cNvPr>
          <p:cNvPicPr>
            <a:picLocks noChangeAspect="1"/>
          </p:cNvPicPr>
          <p:nvPr/>
        </p:nvPicPr>
        <p:blipFill>
          <a:blip r:embed="rId4"/>
          <a:srcRect l="1460" r="1460"/>
          <a:stretch/>
        </p:blipFill>
        <p:spPr>
          <a:xfrm>
            <a:off x="9906249" y="2375210"/>
            <a:ext cx="3910112" cy="128605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TextBox 7">
            <a:extLst>
              <a:ext uri="{FF2B5EF4-FFF2-40B4-BE49-F238E27FC236}">
                <a16:creationId xmlns:a16="http://schemas.microsoft.com/office/drawing/2014/main" id="{2010EE73-5BF4-F407-9CB5-68D83082248A}"/>
              </a:ext>
            </a:extLst>
          </p:cNvPr>
          <p:cNvSpPr txBox="1"/>
          <p:nvPr/>
        </p:nvSpPr>
        <p:spPr>
          <a:xfrm>
            <a:off x="1046582" y="4252858"/>
            <a:ext cx="7562159" cy="1200329"/>
          </a:xfrm>
          <a:prstGeom prst="rect">
            <a:avLst/>
          </a:prstGeom>
          <a:noFill/>
        </p:spPr>
        <p:txBody>
          <a:bodyPr wrap="square" rtlCol="0">
            <a:spAutoFit/>
          </a:bodyPr>
          <a:lstStyle/>
          <a:p>
            <a:pPr algn="just"/>
            <a:r>
              <a:rPr lang="en-US" dirty="0">
                <a:solidFill>
                  <a:schemeClr val="accent5">
                    <a:lumMod val="50000"/>
                  </a:schemeClr>
                </a:solidFill>
              </a:rPr>
              <a:t>The model also provides insights into precision and recall, which contribute to the F1 score—another performance evaluation metric. However, since </a:t>
            </a:r>
            <a:r>
              <a:rPr lang="en-US" dirty="0" err="1">
                <a:solidFill>
                  <a:schemeClr val="accent5">
                    <a:lumMod val="50000"/>
                  </a:schemeClr>
                </a:solidFill>
              </a:rPr>
              <a:t>mAP</a:t>
            </a:r>
            <a:r>
              <a:rPr lang="en-US" dirty="0">
                <a:solidFill>
                  <a:schemeClr val="accent5">
                    <a:lumMod val="50000"/>
                  </a:schemeClr>
                </a:solidFill>
              </a:rPr>
              <a:t> (Mean Average Precision) is the primary metric for this model, the F1 score is not explicitly used for evaluation.</a:t>
            </a:r>
            <a:endParaRPr lang="en-IN" dirty="0">
              <a:solidFill>
                <a:schemeClr val="accent5">
                  <a:lumMod val="50000"/>
                </a:schemeClr>
              </a:solidFill>
            </a:endParaRPr>
          </a:p>
        </p:txBody>
      </p:sp>
      <p:sp>
        <p:nvSpPr>
          <p:cNvPr id="10" name="TextBox 9">
            <a:extLst>
              <a:ext uri="{FF2B5EF4-FFF2-40B4-BE49-F238E27FC236}">
                <a16:creationId xmlns:a16="http://schemas.microsoft.com/office/drawing/2014/main" id="{509A2F7B-A6BD-95DE-39BF-EA49A4A881FA}"/>
              </a:ext>
            </a:extLst>
          </p:cNvPr>
          <p:cNvSpPr txBox="1"/>
          <p:nvPr/>
        </p:nvSpPr>
        <p:spPr>
          <a:xfrm>
            <a:off x="1193180" y="5999356"/>
            <a:ext cx="7415561" cy="1477328"/>
          </a:xfrm>
          <a:prstGeom prst="rect">
            <a:avLst/>
          </a:prstGeom>
          <a:noFill/>
        </p:spPr>
        <p:txBody>
          <a:bodyPr wrap="square" rtlCol="0">
            <a:spAutoFit/>
          </a:bodyPr>
          <a:lstStyle/>
          <a:p>
            <a:pPr algn="just"/>
            <a:r>
              <a:rPr lang="en-US" dirty="0">
                <a:solidFill>
                  <a:schemeClr val="accent5">
                    <a:lumMod val="50000"/>
                  </a:schemeClr>
                </a:solidFill>
              </a:rPr>
              <a:t>The learning rate (lr0) and the number of epochs are two critical parameters in model training. They play a key role in determining the model's accuracy by guiding the optimization process—helping the model transition from local position to global or local minima to reduce loss function, ensuring better convergence and performance.</a:t>
            </a:r>
          </a:p>
        </p:txBody>
      </p:sp>
      <p:pic>
        <p:nvPicPr>
          <p:cNvPr id="12" name="Picture 11">
            <a:extLst>
              <a:ext uri="{FF2B5EF4-FFF2-40B4-BE49-F238E27FC236}">
                <a16:creationId xmlns:a16="http://schemas.microsoft.com/office/drawing/2014/main" id="{FDC82DC4-D6FD-22FF-82CA-5258FE31F21F}"/>
              </a:ext>
            </a:extLst>
          </p:cNvPr>
          <p:cNvPicPr>
            <a:picLocks noChangeAspect="1"/>
          </p:cNvPicPr>
          <p:nvPr/>
        </p:nvPicPr>
        <p:blipFill>
          <a:blip r:embed="rId5"/>
          <a:stretch>
            <a:fillRect/>
          </a:stretch>
        </p:blipFill>
        <p:spPr>
          <a:xfrm>
            <a:off x="9054790" y="4471639"/>
            <a:ext cx="5350691" cy="2266381"/>
          </a:xfrm>
          <a:prstGeom prst="rect">
            <a:avLst/>
          </a:prstGeom>
        </p:spPr>
      </p:pic>
    </p:spTree>
    <p:extLst>
      <p:ext uri="{BB962C8B-B14F-4D97-AF65-F5344CB8AC3E}">
        <p14:creationId xmlns:p14="http://schemas.microsoft.com/office/powerpoint/2010/main" val="2111927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0C3D6-1AF3-B817-FA2C-6EE6A029293C}"/>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B40D06E1-0BF8-0AB8-7C69-502952BEEA44}"/>
              </a:ext>
            </a:extLst>
          </p:cNvPr>
          <p:cNvSpPr/>
          <p:nvPr/>
        </p:nvSpPr>
        <p:spPr>
          <a:xfrm>
            <a:off x="1046582" y="1266111"/>
            <a:ext cx="7417193"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rPr>
              <a:t>visualizations</a:t>
            </a:r>
            <a:endParaRPr lang="en-US" sz="4450" dirty="0"/>
          </a:p>
        </p:txBody>
      </p:sp>
      <p:pic>
        <p:nvPicPr>
          <p:cNvPr id="9" name="Google Shape;141;gf3a8d4be09_2_180">
            <a:extLst>
              <a:ext uri="{FF2B5EF4-FFF2-40B4-BE49-F238E27FC236}">
                <a16:creationId xmlns:a16="http://schemas.microsoft.com/office/drawing/2014/main" id="{5F1D4ACB-4BC9-9A44-A659-FFE70B9569BD}"/>
              </a:ext>
            </a:extLst>
          </p:cNvPr>
          <p:cNvPicPr preferRelativeResize="0"/>
          <p:nvPr/>
        </p:nvPicPr>
        <p:blipFill rotWithShape="1">
          <a:blip r:embed="rId3">
            <a:alphaModFix/>
          </a:blip>
          <a:srcRect/>
          <a:stretch/>
        </p:blipFill>
        <p:spPr>
          <a:xfrm>
            <a:off x="11930594" y="7392582"/>
            <a:ext cx="2592012" cy="805375"/>
          </a:xfrm>
          <a:prstGeom prst="rect">
            <a:avLst/>
          </a:prstGeom>
          <a:noFill/>
          <a:ln>
            <a:noFill/>
          </a:ln>
        </p:spPr>
      </p:pic>
      <p:sp>
        <p:nvSpPr>
          <p:cNvPr id="14" name="Rectangle 13">
            <a:extLst>
              <a:ext uri="{FF2B5EF4-FFF2-40B4-BE49-F238E27FC236}">
                <a16:creationId xmlns:a16="http://schemas.microsoft.com/office/drawing/2014/main" id="{54BD844D-9732-75C2-77DB-4A0926EFFF5E}"/>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CAFD1133-BCD5-01A6-4D5E-002C92B3E20C}"/>
              </a:ext>
            </a:extLst>
          </p:cNvPr>
          <p:cNvSpPr txBox="1"/>
          <p:nvPr/>
        </p:nvSpPr>
        <p:spPr>
          <a:xfrm>
            <a:off x="1248937" y="2430966"/>
            <a:ext cx="7382107" cy="2308324"/>
          </a:xfrm>
          <a:prstGeom prst="rect">
            <a:avLst/>
          </a:prstGeom>
          <a:noFill/>
        </p:spPr>
        <p:txBody>
          <a:bodyPr wrap="square" rtlCol="0">
            <a:spAutoFit/>
          </a:bodyPr>
          <a:lstStyle/>
          <a:p>
            <a:pPr algn="just"/>
            <a:r>
              <a:rPr lang="en-IN" dirty="0">
                <a:solidFill>
                  <a:schemeClr val="accent5">
                    <a:lumMod val="50000"/>
                  </a:schemeClr>
                </a:solidFill>
              </a:rPr>
              <a:t>Pretrained model like YOLO supports the visualization implicitly without being explicitly used in the code and still let us to use </a:t>
            </a:r>
            <a:r>
              <a:rPr lang="en-IN" dirty="0" err="1">
                <a:solidFill>
                  <a:schemeClr val="accent5">
                    <a:lumMod val="50000"/>
                  </a:schemeClr>
                </a:solidFill>
              </a:rPr>
              <a:t>val</a:t>
            </a:r>
            <a:r>
              <a:rPr lang="en-IN" dirty="0">
                <a:solidFill>
                  <a:schemeClr val="accent5">
                    <a:lumMod val="50000"/>
                  </a:schemeClr>
                </a:solidFill>
              </a:rPr>
              <a:t>()  function to gain some insights .</a:t>
            </a:r>
          </a:p>
          <a:p>
            <a:pPr algn="just"/>
            <a:endParaRPr lang="en-IN" dirty="0">
              <a:solidFill>
                <a:schemeClr val="accent5">
                  <a:lumMod val="50000"/>
                </a:schemeClr>
              </a:solidFill>
            </a:endParaRPr>
          </a:p>
          <a:p>
            <a:pPr algn="just"/>
            <a:r>
              <a:rPr lang="en-IN" dirty="0">
                <a:solidFill>
                  <a:schemeClr val="accent5">
                    <a:lumMod val="50000"/>
                  </a:schemeClr>
                </a:solidFill>
              </a:rPr>
              <a:t>When we say about implicitly ,model generate visuals at the backend which frontend focus on training and these visuals are stored in train and </a:t>
            </a:r>
            <a:r>
              <a:rPr lang="en-IN" dirty="0" err="1">
                <a:solidFill>
                  <a:schemeClr val="accent5">
                    <a:lumMod val="50000"/>
                  </a:schemeClr>
                </a:solidFill>
              </a:rPr>
              <a:t>val</a:t>
            </a:r>
            <a:r>
              <a:rPr lang="en-IN" dirty="0">
                <a:solidFill>
                  <a:schemeClr val="accent5">
                    <a:lumMod val="50000"/>
                  </a:schemeClr>
                </a:solidFill>
              </a:rPr>
              <a:t> folders in run folder with best weights saved as best.pt which is </a:t>
            </a:r>
            <a:r>
              <a:rPr lang="en-IN" dirty="0" err="1">
                <a:solidFill>
                  <a:schemeClr val="accent5">
                    <a:lumMod val="50000"/>
                  </a:schemeClr>
                </a:solidFill>
              </a:rPr>
              <a:t>morethan</a:t>
            </a:r>
            <a:r>
              <a:rPr lang="en-IN" dirty="0">
                <a:solidFill>
                  <a:schemeClr val="accent5">
                    <a:lumMod val="50000"/>
                  </a:schemeClr>
                </a:solidFill>
              </a:rPr>
              <a:t> enough to use the model during deployment .</a:t>
            </a:r>
          </a:p>
        </p:txBody>
      </p:sp>
      <p:pic>
        <p:nvPicPr>
          <p:cNvPr id="7" name="Picture 6">
            <a:extLst>
              <a:ext uri="{FF2B5EF4-FFF2-40B4-BE49-F238E27FC236}">
                <a16:creationId xmlns:a16="http://schemas.microsoft.com/office/drawing/2014/main" id="{0AE460C2-7C99-2852-D114-EF6CF0092960}"/>
              </a:ext>
            </a:extLst>
          </p:cNvPr>
          <p:cNvPicPr>
            <a:picLocks noChangeAspect="1"/>
          </p:cNvPicPr>
          <p:nvPr/>
        </p:nvPicPr>
        <p:blipFill>
          <a:blip r:embed="rId4"/>
          <a:srcRect b="25406"/>
          <a:stretch/>
        </p:blipFill>
        <p:spPr>
          <a:xfrm>
            <a:off x="1305649" y="4997549"/>
            <a:ext cx="7325395" cy="1035261"/>
          </a:xfrm>
          <a:prstGeom prst="rect">
            <a:avLst/>
          </a:prstGeom>
        </p:spPr>
      </p:pic>
      <p:sp>
        <p:nvSpPr>
          <p:cNvPr id="11" name="TextBox 10">
            <a:extLst>
              <a:ext uri="{FF2B5EF4-FFF2-40B4-BE49-F238E27FC236}">
                <a16:creationId xmlns:a16="http://schemas.microsoft.com/office/drawing/2014/main" id="{707ADB6C-F520-68A8-B2EB-8D0960C3C60B}"/>
              </a:ext>
            </a:extLst>
          </p:cNvPr>
          <p:cNvSpPr txBox="1"/>
          <p:nvPr/>
        </p:nvSpPr>
        <p:spPr>
          <a:xfrm>
            <a:off x="1416205" y="6355975"/>
            <a:ext cx="7325395" cy="646331"/>
          </a:xfrm>
          <a:prstGeom prst="rect">
            <a:avLst/>
          </a:prstGeom>
          <a:noFill/>
        </p:spPr>
        <p:txBody>
          <a:bodyPr wrap="square" rtlCol="0">
            <a:spAutoFit/>
          </a:bodyPr>
          <a:lstStyle/>
          <a:p>
            <a:r>
              <a:rPr lang="en-IN" dirty="0">
                <a:solidFill>
                  <a:schemeClr val="accent5">
                    <a:lumMod val="50000"/>
                  </a:schemeClr>
                </a:solidFill>
              </a:rPr>
              <a:t>In my case these are the folder generated by YOLOV8s-seg ,which consist of various visual insights . </a:t>
            </a:r>
          </a:p>
        </p:txBody>
      </p:sp>
      <p:pic>
        <p:nvPicPr>
          <p:cNvPr id="15" name="Picture 14">
            <a:extLst>
              <a:ext uri="{FF2B5EF4-FFF2-40B4-BE49-F238E27FC236}">
                <a16:creationId xmlns:a16="http://schemas.microsoft.com/office/drawing/2014/main" id="{91B20299-4AA2-3FD8-8436-1B80EC3AC850}"/>
              </a:ext>
            </a:extLst>
          </p:cNvPr>
          <p:cNvPicPr>
            <a:picLocks noChangeAspect="1"/>
          </p:cNvPicPr>
          <p:nvPr/>
        </p:nvPicPr>
        <p:blipFill>
          <a:blip r:embed="rId5"/>
          <a:stretch>
            <a:fillRect/>
          </a:stretch>
        </p:blipFill>
        <p:spPr>
          <a:xfrm>
            <a:off x="8562574" y="2175614"/>
            <a:ext cx="6065932" cy="4549450"/>
          </a:xfrm>
          <a:prstGeom prst="rect">
            <a:avLst/>
          </a:prstGeom>
        </p:spPr>
      </p:pic>
      <p:sp>
        <p:nvSpPr>
          <p:cNvPr id="16" name="TextBox 15">
            <a:extLst>
              <a:ext uri="{FF2B5EF4-FFF2-40B4-BE49-F238E27FC236}">
                <a16:creationId xmlns:a16="http://schemas.microsoft.com/office/drawing/2014/main" id="{F3F06358-A70F-22B6-4617-873047A94508}"/>
              </a:ext>
            </a:extLst>
          </p:cNvPr>
          <p:cNvSpPr txBox="1"/>
          <p:nvPr/>
        </p:nvSpPr>
        <p:spPr>
          <a:xfrm>
            <a:off x="10125307" y="1780196"/>
            <a:ext cx="3256155" cy="369332"/>
          </a:xfrm>
          <a:prstGeom prst="rect">
            <a:avLst/>
          </a:prstGeom>
          <a:noFill/>
        </p:spPr>
        <p:txBody>
          <a:bodyPr wrap="square" rtlCol="0">
            <a:spAutoFit/>
          </a:bodyPr>
          <a:lstStyle/>
          <a:p>
            <a:pPr algn="ctr"/>
            <a:r>
              <a:rPr lang="en-IN" dirty="0"/>
              <a:t>Confusion matrix in training</a:t>
            </a:r>
          </a:p>
        </p:txBody>
      </p:sp>
    </p:spTree>
    <p:extLst>
      <p:ext uri="{BB962C8B-B14F-4D97-AF65-F5344CB8AC3E}">
        <p14:creationId xmlns:p14="http://schemas.microsoft.com/office/powerpoint/2010/main" val="1764920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6F5C88-74A5-1099-BDFE-701A8B3577D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A35798C7-0763-73E2-369F-09EF26691155}"/>
              </a:ext>
            </a:extLst>
          </p:cNvPr>
          <p:cNvSpPr/>
          <p:nvPr/>
        </p:nvSpPr>
        <p:spPr>
          <a:xfrm>
            <a:off x="1046582" y="1266111"/>
            <a:ext cx="7417193"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rPr>
              <a:t>visualizations</a:t>
            </a:r>
            <a:endParaRPr lang="en-US" sz="4450" dirty="0"/>
          </a:p>
        </p:txBody>
      </p:sp>
      <p:pic>
        <p:nvPicPr>
          <p:cNvPr id="9" name="Google Shape;141;gf3a8d4be09_2_180">
            <a:extLst>
              <a:ext uri="{FF2B5EF4-FFF2-40B4-BE49-F238E27FC236}">
                <a16:creationId xmlns:a16="http://schemas.microsoft.com/office/drawing/2014/main" id="{E5525821-F93D-3102-867B-D36608E7B5DC}"/>
              </a:ext>
            </a:extLst>
          </p:cNvPr>
          <p:cNvPicPr preferRelativeResize="0"/>
          <p:nvPr/>
        </p:nvPicPr>
        <p:blipFill rotWithShape="1">
          <a:blip r:embed="rId3">
            <a:alphaModFix/>
          </a:blip>
          <a:srcRect/>
          <a:stretch/>
        </p:blipFill>
        <p:spPr>
          <a:xfrm>
            <a:off x="11930594" y="7392582"/>
            <a:ext cx="2592012" cy="805375"/>
          </a:xfrm>
          <a:prstGeom prst="rect">
            <a:avLst/>
          </a:prstGeom>
          <a:noFill/>
          <a:ln>
            <a:noFill/>
          </a:ln>
        </p:spPr>
      </p:pic>
      <p:sp>
        <p:nvSpPr>
          <p:cNvPr id="14" name="Rectangle 13">
            <a:extLst>
              <a:ext uri="{FF2B5EF4-FFF2-40B4-BE49-F238E27FC236}">
                <a16:creationId xmlns:a16="http://schemas.microsoft.com/office/drawing/2014/main" id="{DF182B6C-F21A-C2E2-4AB5-E8F4E34B5385}"/>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AE6C4328-DEC7-D0AC-F664-9B836FD400D5}"/>
              </a:ext>
            </a:extLst>
          </p:cNvPr>
          <p:cNvPicPr>
            <a:picLocks noChangeAspect="1"/>
          </p:cNvPicPr>
          <p:nvPr/>
        </p:nvPicPr>
        <p:blipFill>
          <a:blip r:embed="rId4"/>
          <a:stretch>
            <a:fillRect/>
          </a:stretch>
        </p:blipFill>
        <p:spPr>
          <a:xfrm>
            <a:off x="522344" y="2086689"/>
            <a:ext cx="13583818" cy="4876800"/>
          </a:xfrm>
          <a:prstGeom prst="rect">
            <a:avLst/>
          </a:prstGeom>
        </p:spPr>
      </p:pic>
    </p:spTree>
    <p:extLst>
      <p:ext uri="{BB962C8B-B14F-4D97-AF65-F5344CB8AC3E}">
        <p14:creationId xmlns:p14="http://schemas.microsoft.com/office/powerpoint/2010/main" val="116116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6A42D5-CB55-F9DB-55AE-1AFA5610849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B03307FD-D242-F118-D7DD-00B2192804A2}"/>
              </a:ext>
            </a:extLst>
          </p:cNvPr>
          <p:cNvSpPr/>
          <p:nvPr/>
        </p:nvSpPr>
        <p:spPr>
          <a:xfrm>
            <a:off x="1046582" y="1266111"/>
            <a:ext cx="7417193"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rPr>
              <a:t>visualizations</a:t>
            </a:r>
            <a:endParaRPr lang="en-US" sz="4450" dirty="0"/>
          </a:p>
        </p:txBody>
      </p:sp>
      <p:pic>
        <p:nvPicPr>
          <p:cNvPr id="9" name="Google Shape;141;gf3a8d4be09_2_180">
            <a:extLst>
              <a:ext uri="{FF2B5EF4-FFF2-40B4-BE49-F238E27FC236}">
                <a16:creationId xmlns:a16="http://schemas.microsoft.com/office/drawing/2014/main" id="{1375D8B5-CD87-A23E-7D94-C7408E43EC34}"/>
              </a:ext>
            </a:extLst>
          </p:cNvPr>
          <p:cNvPicPr preferRelativeResize="0"/>
          <p:nvPr/>
        </p:nvPicPr>
        <p:blipFill rotWithShape="1">
          <a:blip r:embed="rId3">
            <a:alphaModFix/>
          </a:blip>
          <a:srcRect/>
          <a:stretch/>
        </p:blipFill>
        <p:spPr>
          <a:xfrm>
            <a:off x="11930594" y="7392582"/>
            <a:ext cx="2592012" cy="805375"/>
          </a:xfrm>
          <a:prstGeom prst="rect">
            <a:avLst/>
          </a:prstGeom>
          <a:noFill/>
          <a:ln>
            <a:noFill/>
          </a:ln>
        </p:spPr>
      </p:pic>
      <p:sp>
        <p:nvSpPr>
          <p:cNvPr id="14" name="Rectangle 13">
            <a:extLst>
              <a:ext uri="{FF2B5EF4-FFF2-40B4-BE49-F238E27FC236}">
                <a16:creationId xmlns:a16="http://schemas.microsoft.com/office/drawing/2014/main" id="{B79C909B-49EC-5414-8A04-C2EF3959D0A9}"/>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 name="Picture 14">
            <a:extLst>
              <a:ext uri="{FF2B5EF4-FFF2-40B4-BE49-F238E27FC236}">
                <a16:creationId xmlns:a16="http://schemas.microsoft.com/office/drawing/2014/main" id="{EB91A153-05BA-FD84-F609-8A74BB82D3D0}"/>
              </a:ext>
            </a:extLst>
          </p:cNvPr>
          <p:cNvPicPr>
            <a:picLocks noChangeAspect="1"/>
          </p:cNvPicPr>
          <p:nvPr/>
        </p:nvPicPr>
        <p:blipFill>
          <a:blip r:embed="rId4"/>
          <a:stretch>
            <a:fillRect/>
          </a:stretch>
        </p:blipFill>
        <p:spPr>
          <a:xfrm>
            <a:off x="1046582" y="2290093"/>
            <a:ext cx="6544350" cy="4673396"/>
          </a:xfrm>
          <a:prstGeom prst="rect">
            <a:avLst/>
          </a:prstGeom>
        </p:spPr>
      </p:pic>
      <p:pic>
        <p:nvPicPr>
          <p:cNvPr id="4" name="Picture 3">
            <a:extLst>
              <a:ext uri="{FF2B5EF4-FFF2-40B4-BE49-F238E27FC236}">
                <a16:creationId xmlns:a16="http://schemas.microsoft.com/office/drawing/2014/main" id="{9802E9DC-4995-CE08-BCE8-8D3A3E979872}"/>
              </a:ext>
            </a:extLst>
          </p:cNvPr>
          <p:cNvPicPr>
            <a:picLocks noChangeAspect="1"/>
          </p:cNvPicPr>
          <p:nvPr/>
        </p:nvPicPr>
        <p:blipFill>
          <a:blip r:embed="rId5"/>
          <a:stretch>
            <a:fillRect/>
          </a:stretch>
        </p:blipFill>
        <p:spPr>
          <a:xfrm>
            <a:off x="7772601" y="2424492"/>
            <a:ext cx="6606897" cy="4404598"/>
          </a:xfrm>
          <a:prstGeom prst="rect">
            <a:avLst/>
          </a:prstGeom>
        </p:spPr>
      </p:pic>
    </p:spTree>
    <p:extLst>
      <p:ext uri="{BB962C8B-B14F-4D97-AF65-F5344CB8AC3E}">
        <p14:creationId xmlns:p14="http://schemas.microsoft.com/office/powerpoint/2010/main" val="1281689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840874" y="3600290"/>
            <a:ext cx="1067050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Deployment</a:t>
            </a:r>
            <a:endParaRPr lang="en-US" sz="4450" dirty="0"/>
          </a:p>
        </p:txBody>
      </p:sp>
      <p:pic>
        <p:nvPicPr>
          <p:cNvPr id="4" name="Image 1" descr="preencoded.png"/>
          <p:cNvPicPr>
            <a:picLocks noChangeAspect="1"/>
          </p:cNvPicPr>
          <p:nvPr/>
        </p:nvPicPr>
        <p:blipFill>
          <a:blip r:embed="rId4"/>
          <a:stretch>
            <a:fillRect/>
          </a:stretch>
        </p:blipFill>
        <p:spPr>
          <a:xfrm>
            <a:off x="4347567" y="5051822"/>
            <a:ext cx="566976" cy="566976"/>
          </a:xfrm>
          <a:prstGeom prst="rect">
            <a:avLst/>
          </a:prstGeom>
        </p:spPr>
      </p:pic>
      <p:sp>
        <p:nvSpPr>
          <p:cNvPr id="5" name="Text 1"/>
          <p:cNvSpPr/>
          <p:nvPr/>
        </p:nvSpPr>
        <p:spPr>
          <a:xfrm>
            <a:off x="1404938" y="5845612"/>
            <a:ext cx="3509605" cy="354330"/>
          </a:xfrm>
          <a:prstGeom prst="rect">
            <a:avLst/>
          </a:prstGeom>
          <a:noFill/>
          <a:ln/>
        </p:spPr>
        <p:txBody>
          <a:bodyPr wrap="none" lIns="0" tIns="0" rIns="0" bIns="0" rtlCol="0" anchor="t"/>
          <a:lstStyle/>
          <a:p>
            <a:pPr marL="0" indent="0" algn="r">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Real-time Detection</a:t>
            </a:r>
            <a:endParaRPr lang="en-US" sz="2200" dirty="0"/>
          </a:p>
        </p:txBody>
      </p:sp>
      <p:sp>
        <p:nvSpPr>
          <p:cNvPr id="6" name="Text 2"/>
          <p:cNvSpPr/>
          <p:nvPr/>
        </p:nvSpPr>
        <p:spPr>
          <a:xfrm>
            <a:off x="793790" y="6336030"/>
            <a:ext cx="4120753" cy="725805"/>
          </a:xfrm>
          <a:prstGeom prst="rect">
            <a:avLst/>
          </a:prstGeom>
          <a:noFill/>
          <a:ln/>
        </p:spPr>
        <p:txBody>
          <a:bodyPr wrap="square" lIns="0" tIns="0" rIns="0" bIns="0" rtlCol="0" anchor="t"/>
          <a:lstStyle/>
          <a:p>
            <a:pPr marL="0" indent="0" algn="r">
              <a:lnSpc>
                <a:spcPts val="2850"/>
              </a:lnSpc>
              <a:buNone/>
            </a:pPr>
            <a:r>
              <a:rPr lang="en-US" sz="1750" dirty="0">
                <a:solidFill>
                  <a:srgbClr val="333F70"/>
                </a:solidFill>
                <a:latin typeface="Open Sans" pitchFamily="34" charset="0"/>
                <a:ea typeface="Open Sans" pitchFamily="34" charset="-122"/>
                <a:cs typeface="Open Sans" pitchFamily="34" charset="-120"/>
              </a:rPr>
              <a:t>Live detection on images and videos offers immediate insights via OpenCV.</a:t>
            </a:r>
            <a:endParaRPr lang="en-US" sz="1750" dirty="0"/>
          </a:p>
        </p:txBody>
      </p:sp>
      <p:pic>
        <p:nvPicPr>
          <p:cNvPr id="7" name="Image 2" descr="preencoded.png"/>
          <p:cNvPicPr>
            <a:picLocks noChangeAspect="1"/>
          </p:cNvPicPr>
          <p:nvPr/>
        </p:nvPicPr>
        <p:blipFill>
          <a:blip r:embed="rId5"/>
          <a:stretch>
            <a:fillRect/>
          </a:stretch>
        </p:blipFill>
        <p:spPr>
          <a:xfrm>
            <a:off x="8808601" y="5051822"/>
            <a:ext cx="566976" cy="566976"/>
          </a:xfrm>
          <a:prstGeom prst="rect">
            <a:avLst/>
          </a:prstGeom>
        </p:spPr>
      </p:pic>
      <p:sp>
        <p:nvSpPr>
          <p:cNvPr id="8" name="Text 3"/>
          <p:cNvSpPr/>
          <p:nvPr/>
        </p:nvSpPr>
        <p:spPr>
          <a:xfrm>
            <a:off x="5606653" y="5845612"/>
            <a:ext cx="3768923" cy="354330"/>
          </a:xfrm>
          <a:prstGeom prst="rect">
            <a:avLst/>
          </a:prstGeom>
          <a:noFill/>
          <a:ln/>
        </p:spPr>
        <p:txBody>
          <a:bodyPr wrap="none" lIns="0" tIns="0" rIns="0" bIns="0" rtlCol="0" anchor="t"/>
          <a:lstStyle/>
          <a:p>
            <a:pPr marL="0" indent="0" algn="r">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Streamlit Dashboard</a:t>
            </a:r>
            <a:endParaRPr lang="en-US" sz="2200" dirty="0"/>
          </a:p>
        </p:txBody>
      </p:sp>
      <p:sp>
        <p:nvSpPr>
          <p:cNvPr id="9" name="Text 4"/>
          <p:cNvSpPr/>
          <p:nvPr/>
        </p:nvSpPr>
        <p:spPr>
          <a:xfrm>
            <a:off x="5254704" y="6336030"/>
            <a:ext cx="4120872" cy="725805"/>
          </a:xfrm>
          <a:prstGeom prst="rect">
            <a:avLst/>
          </a:prstGeom>
          <a:noFill/>
          <a:ln/>
        </p:spPr>
        <p:txBody>
          <a:bodyPr wrap="square" lIns="0" tIns="0" rIns="0" bIns="0" rtlCol="0" anchor="t"/>
          <a:lstStyle/>
          <a:p>
            <a:pPr marL="0" indent="0" algn="r">
              <a:lnSpc>
                <a:spcPts val="2850"/>
              </a:lnSpc>
              <a:buNone/>
            </a:pPr>
            <a:r>
              <a:rPr lang="en-US" sz="1750" dirty="0">
                <a:solidFill>
                  <a:srgbClr val="333F70"/>
                </a:solidFill>
                <a:latin typeface="Open Sans" pitchFamily="34" charset="0"/>
                <a:ea typeface="Open Sans" pitchFamily="34" charset="-122"/>
                <a:cs typeface="Open Sans" pitchFamily="34" charset="-120"/>
              </a:rPr>
              <a:t>An interactive web interface visualizes results for user-friendly access.</a:t>
            </a:r>
            <a:endParaRPr lang="en-US" sz="1750" dirty="0"/>
          </a:p>
        </p:txBody>
      </p:sp>
      <p:pic>
        <p:nvPicPr>
          <p:cNvPr id="10" name="Image 3" descr="preencoded.png"/>
          <p:cNvPicPr>
            <a:picLocks noChangeAspect="1"/>
          </p:cNvPicPr>
          <p:nvPr/>
        </p:nvPicPr>
        <p:blipFill>
          <a:blip r:embed="rId6"/>
          <a:stretch>
            <a:fillRect/>
          </a:stretch>
        </p:blipFill>
        <p:spPr>
          <a:xfrm>
            <a:off x="13269516" y="5051822"/>
            <a:ext cx="566976" cy="566976"/>
          </a:xfrm>
          <a:prstGeom prst="rect">
            <a:avLst/>
          </a:prstGeom>
        </p:spPr>
      </p:pic>
      <p:sp>
        <p:nvSpPr>
          <p:cNvPr id="11" name="Text 5"/>
          <p:cNvSpPr/>
          <p:nvPr/>
        </p:nvSpPr>
        <p:spPr>
          <a:xfrm>
            <a:off x="10700385" y="5845612"/>
            <a:ext cx="3136106" cy="354330"/>
          </a:xfrm>
          <a:prstGeom prst="rect">
            <a:avLst/>
          </a:prstGeom>
          <a:noFill/>
          <a:ln/>
        </p:spPr>
        <p:txBody>
          <a:bodyPr wrap="none" lIns="0" tIns="0" rIns="0" bIns="0" rtlCol="0" anchor="t"/>
          <a:lstStyle/>
          <a:p>
            <a:pPr marL="0" indent="0" algn="r">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Inference Pipeline</a:t>
            </a:r>
            <a:endParaRPr lang="en-US" sz="2200" dirty="0"/>
          </a:p>
        </p:txBody>
      </p:sp>
      <p:sp>
        <p:nvSpPr>
          <p:cNvPr id="12" name="Text 6"/>
          <p:cNvSpPr/>
          <p:nvPr/>
        </p:nvSpPr>
        <p:spPr>
          <a:xfrm>
            <a:off x="9715738" y="6336030"/>
            <a:ext cx="4120753" cy="725805"/>
          </a:xfrm>
          <a:prstGeom prst="rect">
            <a:avLst/>
          </a:prstGeom>
          <a:noFill/>
          <a:ln/>
        </p:spPr>
        <p:txBody>
          <a:bodyPr wrap="square" lIns="0" tIns="0" rIns="0" bIns="0" rtlCol="0" anchor="t"/>
          <a:lstStyle/>
          <a:p>
            <a:pPr marL="0" indent="0" algn="r">
              <a:lnSpc>
                <a:spcPts val="2850"/>
              </a:lnSpc>
              <a:buNone/>
            </a:pPr>
            <a:r>
              <a:rPr lang="en-US" sz="1750" dirty="0">
                <a:solidFill>
                  <a:srgbClr val="333F70"/>
                </a:solidFill>
                <a:latin typeface="Open Sans" pitchFamily="34" charset="0"/>
                <a:ea typeface="Open Sans" pitchFamily="34" charset="-122"/>
                <a:cs typeface="Open Sans" pitchFamily="34" charset="-120"/>
              </a:rPr>
              <a:t>OpenCV enables real-time predictions for efficient and timely processing.</a:t>
            </a:r>
            <a:endParaRPr lang="en-US" sz="1750" dirty="0"/>
          </a:p>
        </p:txBody>
      </p:sp>
      <p:pic>
        <p:nvPicPr>
          <p:cNvPr id="13" name="Google Shape;141;gf3a8d4be09_2_180">
            <a:extLst>
              <a:ext uri="{FF2B5EF4-FFF2-40B4-BE49-F238E27FC236}">
                <a16:creationId xmlns:a16="http://schemas.microsoft.com/office/drawing/2014/main" id="{30A21EB2-BA90-02EB-BA4A-11D441BA744E}"/>
              </a:ext>
            </a:extLst>
          </p:cNvPr>
          <p:cNvPicPr preferRelativeResize="0"/>
          <p:nvPr/>
        </p:nvPicPr>
        <p:blipFill rotWithShape="1">
          <a:blip r:embed="rId7">
            <a:alphaModFix/>
          </a:blip>
          <a:srcRect/>
          <a:stretch/>
        </p:blipFill>
        <p:spPr>
          <a:xfrm>
            <a:off x="11926876" y="7424225"/>
            <a:ext cx="2592012" cy="805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11899"/>
          </a:xfrm>
          <a:prstGeom prst="rect">
            <a:avLst/>
          </a:prstGeom>
        </p:spPr>
      </p:pic>
      <p:sp>
        <p:nvSpPr>
          <p:cNvPr id="3" name="Text 0"/>
          <p:cNvSpPr/>
          <p:nvPr/>
        </p:nvSpPr>
        <p:spPr>
          <a:xfrm>
            <a:off x="787241" y="3430429"/>
            <a:ext cx="12550735" cy="702826"/>
          </a:xfrm>
          <a:prstGeom prst="rect">
            <a:avLst/>
          </a:prstGeom>
          <a:noFill/>
          <a:ln/>
        </p:spPr>
        <p:txBody>
          <a:bodyPr wrap="none" lIns="0" tIns="0" rIns="0" bIns="0" rtlCol="0" anchor="t"/>
          <a:lstStyle/>
          <a:p>
            <a:pPr marL="0" indent="0">
              <a:lnSpc>
                <a:spcPts val="5500"/>
              </a:lnSpc>
              <a:buNone/>
            </a:pPr>
            <a:r>
              <a:rPr lang="en-US" sz="4400" b="1" dirty="0">
                <a:solidFill>
                  <a:srgbClr val="333F70"/>
                </a:solidFill>
                <a:latin typeface="Unbounded Bold" pitchFamily="34" charset="0"/>
                <a:ea typeface="Unbounded Bold" pitchFamily="34" charset="-122"/>
                <a:cs typeface="Unbounded Bold" pitchFamily="34" charset="-120"/>
              </a:rPr>
              <a:t>Conclusion: Towards a Safer Future</a:t>
            </a:r>
            <a:endParaRPr lang="en-US" sz="4400" dirty="0"/>
          </a:p>
        </p:txBody>
      </p:sp>
      <p:sp>
        <p:nvSpPr>
          <p:cNvPr id="4" name="Shape 1"/>
          <p:cNvSpPr/>
          <p:nvPr/>
        </p:nvSpPr>
        <p:spPr>
          <a:xfrm>
            <a:off x="787241" y="4723686"/>
            <a:ext cx="506135" cy="506135"/>
          </a:xfrm>
          <a:prstGeom prst="roundRect">
            <a:avLst>
              <a:gd name="adj" fmla="val 18667"/>
            </a:avLst>
          </a:prstGeom>
          <a:solidFill>
            <a:srgbClr val="D6F5EE"/>
          </a:solidFill>
          <a:ln w="7620">
            <a:solidFill>
              <a:srgbClr val="BCDBD4"/>
            </a:solidFill>
            <a:prstDash val="solid"/>
          </a:ln>
        </p:spPr>
      </p:sp>
      <p:sp>
        <p:nvSpPr>
          <p:cNvPr id="5" name="Text 2"/>
          <p:cNvSpPr/>
          <p:nvPr/>
        </p:nvSpPr>
        <p:spPr>
          <a:xfrm>
            <a:off x="952500" y="4807982"/>
            <a:ext cx="175498" cy="337423"/>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1</a:t>
            </a:r>
            <a:endParaRPr lang="en-US" sz="2650" dirty="0"/>
          </a:p>
        </p:txBody>
      </p:sp>
      <p:sp>
        <p:nvSpPr>
          <p:cNvPr id="6" name="Text 3"/>
          <p:cNvSpPr/>
          <p:nvPr/>
        </p:nvSpPr>
        <p:spPr>
          <a:xfrm>
            <a:off x="1518285" y="4723686"/>
            <a:ext cx="3960019" cy="351472"/>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Automated &amp; Scalable</a:t>
            </a:r>
            <a:endParaRPr lang="en-US" sz="2200" dirty="0"/>
          </a:p>
        </p:txBody>
      </p:sp>
      <p:sp>
        <p:nvSpPr>
          <p:cNvPr id="7" name="Text 4"/>
          <p:cNvSpPr/>
          <p:nvPr/>
        </p:nvSpPr>
        <p:spPr>
          <a:xfrm>
            <a:off x="1518285" y="5210056"/>
            <a:ext cx="5684520" cy="719614"/>
          </a:xfrm>
          <a:prstGeom prst="rect">
            <a:avLst/>
          </a:prstGeom>
          <a:noFill/>
          <a:ln/>
        </p:spPr>
        <p:txBody>
          <a:bodyPr wrap="square" lIns="0" tIns="0" rIns="0" bIns="0" rtlCol="0" anchor="t"/>
          <a:lstStyle/>
          <a:p>
            <a:pPr marL="0" indent="0">
              <a:lnSpc>
                <a:spcPts val="2800"/>
              </a:lnSpc>
              <a:buNone/>
            </a:pPr>
            <a:r>
              <a:rPr lang="en-US" sz="1750" dirty="0">
                <a:solidFill>
                  <a:srgbClr val="333F70"/>
                </a:solidFill>
                <a:latin typeface="Open Sans" pitchFamily="34" charset="0"/>
                <a:ea typeface="Open Sans" pitchFamily="34" charset="-122"/>
                <a:cs typeface="Open Sans" pitchFamily="34" charset="-120"/>
              </a:rPr>
              <a:t>This deep learning solution provides an automated and scalable solution for road safety inspections.</a:t>
            </a:r>
            <a:endParaRPr lang="en-US" sz="1750" dirty="0"/>
          </a:p>
        </p:txBody>
      </p:sp>
      <p:sp>
        <p:nvSpPr>
          <p:cNvPr id="8" name="Shape 5"/>
          <p:cNvSpPr/>
          <p:nvPr/>
        </p:nvSpPr>
        <p:spPr>
          <a:xfrm>
            <a:off x="7427714" y="4723686"/>
            <a:ext cx="506135" cy="506135"/>
          </a:xfrm>
          <a:prstGeom prst="roundRect">
            <a:avLst>
              <a:gd name="adj" fmla="val 18667"/>
            </a:avLst>
          </a:prstGeom>
          <a:solidFill>
            <a:srgbClr val="D6F5EE"/>
          </a:solidFill>
          <a:ln w="7620">
            <a:solidFill>
              <a:srgbClr val="BCDBD4"/>
            </a:solidFill>
            <a:prstDash val="solid"/>
          </a:ln>
        </p:spPr>
      </p:sp>
      <p:sp>
        <p:nvSpPr>
          <p:cNvPr id="9" name="Text 6"/>
          <p:cNvSpPr/>
          <p:nvPr/>
        </p:nvSpPr>
        <p:spPr>
          <a:xfrm>
            <a:off x="7539871" y="4807982"/>
            <a:ext cx="281702" cy="337423"/>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2</a:t>
            </a:r>
            <a:endParaRPr lang="en-US" sz="2650" dirty="0"/>
          </a:p>
        </p:txBody>
      </p:sp>
      <p:sp>
        <p:nvSpPr>
          <p:cNvPr id="10" name="Text 7"/>
          <p:cNvSpPr/>
          <p:nvPr/>
        </p:nvSpPr>
        <p:spPr>
          <a:xfrm>
            <a:off x="8158758" y="4723686"/>
            <a:ext cx="2811899" cy="351472"/>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Cost-effective</a:t>
            </a:r>
            <a:endParaRPr lang="en-US" sz="2200" dirty="0"/>
          </a:p>
        </p:txBody>
      </p:sp>
      <p:sp>
        <p:nvSpPr>
          <p:cNvPr id="11" name="Text 8"/>
          <p:cNvSpPr/>
          <p:nvPr/>
        </p:nvSpPr>
        <p:spPr>
          <a:xfrm>
            <a:off x="8158758" y="5210056"/>
            <a:ext cx="5684520" cy="719614"/>
          </a:xfrm>
          <a:prstGeom prst="rect">
            <a:avLst/>
          </a:prstGeom>
          <a:noFill/>
          <a:ln/>
        </p:spPr>
        <p:txBody>
          <a:bodyPr wrap="square" lIns="0" tIns="0" rIns="0" bIns="0" rtlCol="0" anchor="t"/>
          <a:lstStyle/>
          <a:p>
            <a:pPr marL="0" indent="0">
              <a:lnSpc>
                <a:spcPts val="2800"/>
              </a:lnSpc>
              <a:buNone/>
            </a:pPr>
            <a:r>
              <a:rPr lang="en-US" sz="1750" dirty="0">
                <a:solidFill>
                  <a:srgbClr val="333F70"/>
                </a:solidFill>
                <a:latin typeface="Open Sans" pitchFamily="34" charset="0"/>
                <a:ea typeface="Open Sans" pitchFamily="34" charset="-122"/>
                <a:cs typeface="Open Sans" pitchFamily="34" charset="-120"/>
              </a:rPr>
              <a:t>Reducing manual inspection costs and improving the efficiency of road maintenance.</a:t>
            </a:r>
            <a:endParaRPr lang="en-US" sz="1750" dirty="0"/>
          </a:p>
        </p:txBody>
      </p:sp>
      <p:sp>
        <p:nvSpPr>
          <p:cNvPr id="12" name="Shape 9"/>
          <p:cNvSpPr/>
          <p:nvPr/>
        </p:nvSpPr>
        <p:spPr>
          <a:xfrm>
            <a:off x="787241" y="6407587"/>
            <a:ext cx="506135" cy="506135"/>
          </a:xfrm>
          <a:prstGeom prst="roundRect">
            <a:avLst>
              <a:gd name="adj" fmla="val 18667"/>
            </a:avLst>
          </a:prstGeom>
          <a:solidFill>
            <a:srgbClr val="D6F5EE"/>
          </a:solidFill>
          <a:ln w="7620">
            <a:solidFill>
              <a:srgbClr val="BCDBD4"/>
            </a:solidFill>
            <a:prstDash val="solid"/>
          </a:ln>
        </p:spPr>
      </p:sp>
      <p:sp>
        <p:nvSpPr>
          <p:cNvPr id="13" name="Text 10"/>
          <p:cNvSpPr/>
          <p:nvPr/>
        </p:nvSpPr>
        <p:spPr>
          <a:xfrm>
            <a:off x="898803" y="6491883"/>
            <a:ext cx="283012" cy="337423"/>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3</a:t>
            </a:r>
            <a:endParaRPr lang="en-US" sz="2650" dirty="0"/>
          </a:p>
        </p:txBody>
      </p:sp>
      <p:sp>
        <p:nvSpPr>
          <p:cNvPr id="14" name="Text 11"/>
          <p:cNvSpPr/>
          <p:nvPr/>
        </p:nvSpPr>
        <p:spPr>
          <a:xfrm>
            <a:off x="1518285" y="6407587"/>
            <a:ext cx="4043482" cy="351472"/>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Enhanced Road Safety</a:t>
            </a:r>
            <a:endParaRPr lang="en-US" sz="2200" dirty="0"/>
          </a:p>
        </p:txBody>
      </p:sp>
      <p:sp>
        <p:nvSpPr>
          <p:cNvPr id="15" name="Text 12"/>
          <p:cNvSpPr/>
          <p:nvPr/>
        </p:nvSpPr>
        <p:spPr>
          <a:xfrm>
            <a:off x="1518285" y="6893957"/>
            <a:ext cx="5684520" cy="719614"/>
          </a:xfrm>
          <a:prstGeom prst="rect">
            <a:avLst/>
          </a:prstGeom>
          <a:noFill/>
          <a:ln/>
        </p:spPr>
        <p:txBody>
          <a:bodyPr wrap="square" lIns="0" tIns="0" rIns="0" bIns="0" rtlCol="0" anchor="t"/>
          <a:lstStyle/>
          <a:p>
            <a:pPr marL="0" indent="0">
              <a:lnSpc>
                <a:spcPts val="2800"/>
              </a:lnSpc>
              <a:buNone/>
            </a:pPr>
            <a:r>
              <a:rPr lang="en-US" sz="1750" dirty="0">
                <a:solidFill>
                  <a:srgbClr val="333F70"/>
                </a:solidFill>
                <a:latin typeface="Open Sans" pitchFamily="34" charset="0"/>
                <a:ea typeface="Open Sans" pitchFamily="34" charset="-122"/>
                <a:cs typeface="Open Sans" pitchFamily="34" charset="-120"/>
              </a:rPr>
              <a:t>Accelerated defect detection leads to faster repairs and a safer driving environment.</a:t>
            </a:r>
            <a:endParaRPr lang="en-US" sz="1750" dirty="0"/>
          </a:p>
        </p:txBody>
      </p:sp>
      <p:sp>
        <p:nvSpPr>
          <p:cNvPr id="16" name="Shape 13"/>
          <p:cNvSpPr/>
          <p:nvPr/>
        </p:nvSpPr>
        <p:spPr>
          <a:xfrm>
            <a:off x="7427714" y="6407587"/>
            <a:ext cx="506135" cy="506135"/>
          </a:xfrm>
          <a:prstGeom prst="roundRect">
            <a:avLst>
              <a:gd name="adj" fmla="val 18667"/>
            </a:avLst>
          </a:prstGeom>
          <a:solidFill>
            <a:srgbClr val="D6F5EE"/>
          </a:solidFill>
          <a:ln w="7620">
            <a:solidFill>
              <a:srgbClr val="BCDBD4"/>
            </a:solidFill>
            <a:prstDash val="solid"/>
          </a:ln>
        </p:spPr>
      </p:sp>
      <p:sp>
        <p:nvSpPr>
          <p:cNvPr id="17" name="Text 14"/>
          <p:cNvSpPr/>
          <p:nvPr/>
        </p:nvSpPr>
        <p:spPr>
          <a:xfrm>
            <a:off x="7535466" y="6491883"/>
            <a:ext cx="290513" cy="337423"/>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4</a:t>
            </a:r>
            <a:endParaRPr lang="en-US" sz="2650" dirty="0"/>
          </a:p>
        </p:txBody>
      </p:sp>
      <p:sp>
        <p:nvSpPr>
          <p:cNvPr id="18" name="Text 15"/>
          <p:cNvSpPr/>
          <p:nvPr/>
        </p:nvSpPr>
        <p:spPr>
          <a:xfrm>
            <a:off x="8158758" y="6407587"/>
            <a:ext cx="3647361" cy="351472"/>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Long-term Reliability</a:t>
            </a:r>
            <a:endParaRPr lang="en-US" sz="2200" dirty="0"/>
          </a:p>
        </p:txBody>
      </p:sp>
      <p:sp>
        <p:nvSpPr>
          <p:cNvPr id="19" name="Text 16"/>
          <p:cNvSpPr/>
          <p:nvPr/>
        </p:nvSpPr>
        <p:spPr>
          <a:xfrm>
            <a:off x="8158758" y="6893957"/>
            <a:ext cx="5684520" cy="719614"/>
          </a:xfrm>
          <a:prstGeom prst="rect">
            <a:avLst/>
          </a:prstGeom>
          <a:noFill/>
          <a:ln/>
        </p:spPr>
        <p:txBody>
          <a:bodyPr wrap="square" lIns="0" tIns="0" rIns="0" bIns="0" rtlCol="0" anchor="t"/>
          <a:lstStyle/>
          <a:p>
            <a:pPr marL="0" indent="0">
              <a:lnSpc>
                <a:spcPts val="2800"/>
              </a:lnSpc>
              <a:buNone/>
            </a:pPr>
            <a:r>
              <a:rPr lang="en-US" sz="1750" dirty="0">
                <a:solidFill>
                  <a:srgbClr val="333F70"/>
                </a:solidFill>
                <a:latin typeface="Open Sans" pitchFamily="34" charset="0"/>
                <a:ea typeface="Open Sans" pitchFamily="34" charset="-122"/>
                <a:cs typeface="Open Sans" pitchFamily="34" charset="-120"/>
              </a:rPr>
              <a:t>Continuous monitoring and model updates ensure long-term reliability and adaptability.</a:t>
            </a:r>
            <a:endParaRPr lang="en-US" sz="1750" dirty="0"/>
          </a:p>
        </p:txBody>
      </p:sp>
      <p:pic>
        <p:nvPicPr>
          <p:cNvPr id="20" name="Google Shape;141;gf3a8d4be09_2_180">
            <a:extLst>
              <a:ext uri="{FF2B5EF4-FFF2-40B4-BE49-F238E27FC236}">
                <a16:creationId xmlns:a16="http://schemas.microsoft.com/office/drawing/2014/main" id="{7F991851-2A79-39B7-2967-DF402666E115}"/>
              </a:ext>
            </a:extLst>
          </p:cNvPr>
          <p:cNvPicPr preferRelativeResize="0"/>
          <p:nvPr/>
        </p:nvPicPr>
        <p:blipFill rotWithShape="1">
          <a:blip r:embed="rId4">
            <a:alphaModFix/>
          </a:blip>
          <a:srcRect/>
          <a:stretch/>
        </p:blipFill>
        <p:spPr>
          <a:xfrm>
            <a:off x="12038388" y="7424225"/>
            <a:ext cx="2592012" cy="8053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DCA60C-37C3-BA9F-6B32-12B0AB56F815}"/>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535A35B3-9BC6-285E-88E4-2F89E26E5A37}"/>
              </a:ext>
            </a:extLst>
          </p:cNvPr>
          <p:cNvSpPr/>
          <p:nvPr/>
        </p:nvSpPr>
        <p:spPr>
          <a:xfrm>
            <a:off x="994511" y="1399554"/>
            <a:ext cx="6724412"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rPr>
              <a:t>Queries ?</a:t>
            </a:r>
            <a:endParaRPr lang="en-US" sz="4450" dirty="0"/>
          </a:p>
        </p:txBody>
      </p:sp>
      <p:pic>
        <p:nvPicPr>
          <p:cNvPr id="3" name="Image 0" descr="preencoded.png">
            <a:extLst>
              <a:ext uri="{FF2B5EF4-FFF2-40B4-BE49-F238E27FC236}">
                <a16:creationId xmlns:a16="http://schemas.microsoft.com/office/drawing/2014/main" id="{421001FD-7A71-10D3-581B-7D2D45500051}"/>
              </a:ext>
            </a:extLst>
          </p:cNvPr>
          <p:cNvPicPr>
            <a:picLocks noChangeAspect="1"/>
          </p:cNvPicPr>
          <p:nvPr/>
        </p:nvPicPr>
        <p:blipFill>
          <a:blip r:embed="rId3"/>
          <a:stretch>
            <a:fillRect/>
          </a:stretch>
        </p:blipFill>
        <p:spPr>
          <a:xfrm>
            <a:off x="2727365" y="3278267"/>
            <a:ext cx="2377440" cy="2393871"/>
          </a:xfrm>
          <a:prstGeom prst="rect">
            <a:avLst/>
          </a:prstGeom>
        </p:spPr>
      </p:pic>
      <p:sp>
        <p:nvSpPr>
          <p:cNvPr id="4" name="Text 1">
            <a:extLst>
              <a:ext uri="{FF2B5EF4-FFF2-40B4-BE49-F238E27FC236}">
                <a16:creationId xmlns:a16="http://schemas.microsoft.com/office/drawing/2014/main" id="{7F01DC87-0BDB-6ABE-EA33-B724BAEA8A23}"/>
              </a:ext>
            </a:extLst>
          </p:cNvPr>
          <p:cNvSpPr/>
          <p:nvPr/>
        </p:nvSpPr>
        <p:spPr>
          <a:xfrm>
            <a:off x="7599521" y="3788688"/>
            <a:ext cx="6003608" cy="566976"/>
          </a:xfrm>
          <a:prstGeom prst="rect">
            <a:avLst/>
          </a:prstGeom>
          <a:noFill/>
          <a:ln/>
        </p:spPr>
        <p:txBody>
          <a:bodyPr wrap="none" lIns="0" tIns="0" rIns="0" bIns="0" rtlCol="0" anchor="t"/>
          <a:lstStyle/>
          <a:p>
            <a:pPr marL="0" indent="0">
              <a:lnSpc>
                <a:spcPts val="4450"/>
              </a:lnSpc>
              <a:buNone/>
            </a:pPr>
            <a:r>
              <a:rPr lang="en-US" sz="3550" b="1" dirty="0">
                <a:solidFill>
                  <a:srgbClr val="333F70"/>
                </a:solidFill>
                <a:latin typeface="Unbounded Bold" pitchFamily="34" charset="0"/>
                <a:ea typeface="Unbounded Bold" pitchFamily="34" charset="-122"/>
                <a:cs typeface="Unbounded Bold" pitchFamily="34" charset="-120"/>
              </a:rPr>
              <a:t>Pitabasa Mohapatra</a:t>
            </a:r>
            <a:endParaRPr lang="en-US" sz="3550" dirty="0"/>
          </a:p>
        </p:txBody>
      </p:sp>
      <p:sp>
        <p:nvSpPr>
          <p:cNvPr id="5" name="Text 2">
            <a:extLst>
              <a:ext uri="{FF2B5EF4-FFF2-40B4-BE49-F238E27FC236}">
                <a16:creationId xmlns:a16="http://schemas.microsoft.com/office/drawing/2014/main" id="{A24BD62F-DF49-9974-6275-073E3D5EEA47}"/>
              </a:ext>
            </a:extLst>
          </p:cNvPr>
          <p:cNvSpPr/>
          <p:nvPr/>
        </p:nvSpPr>
        <p:spPr>
          <a:xfrm>
            <a:off x="7599521" y="4582478"/>
            <a:ext cx="6244709" cy="362903"/>
          </a:xfrm>
          <a:prstGeom prst="rect">
            <a:avLst/>
          </a:prstGeom>
          <a:noFill/>
          <a:ln/>
        </p:spPr>
        <p:txBody>
          <a:bodyPr wrap="none" lIns="0" tIns="0" rIns="0" bIns="0" rtlCol="0" anchor="t"/>
          <a:lstStyle/>
          <a:p>
            <a:pPr marL="0" indent="0" algn="l">
              <a:lnSpc>
                <a:spcPts val="2850"/>
              </a:lnSpc>
              <a:buNone/>
            </a:pPr>
            <a:r>
              <a:rPr lang="en-US" sz="1750" b="1" dirty="0">
                <a:solidFill>
                  <a:srgbClr val="333F70"/>
                </a:solidFill>
                <a:latin typeface="Open Sans" pitchFamily="34" charset="0"/>
                <a:ea typeface="Open Sans" pitchFamily="34" charset="-122"/>
                <a:cs typeface="Open Sans" pitchFamily="34" charset="-120"/>
              </a:rPr>
              <a:t>Associate Data Scientist</a:t>
            </a:r>
            <a:endParaRPr lang="en-US" sz="1750" dirty="0"/>
          </a:p>
        </p:txBody>
      </p:sp>
      <p:sp>
        <p:nvSpPr>
          <p:cNvPr id="6" name="Text 3">
            <a:extLst>
              <a:ext uri="{FF2B5EF4-FFF2-40B4-BE49-F238E27FC236}">
                <a16:creationId xmlns:a16="http://schemas.microsoft.com/office/drawing/2014/main" id="{1EA70325-EAEF-2EC2-2A7F-2E4A22BD6036}"/>
              </a:ext>
            </a:extLst>
          </p:cNvPr>
          <p:cNvSpPr/>
          <p:nvPr/>
        </p:nvSpPr>
        <p:spPr>
          <a:xfrm>
            <a:off x="7599521" y="5149453"/>
            <a:ext cx="6244709" cy="362903"/>
          </a:xfrm>
          <a:prstGeom prst="rect">
            <a:avLst/>
          </a:prstGeom>
          <a:noFill/>
          <a:ln/>
        </p:spPr>
        <p:txBody>
          <a:bodyPr wrap="none" lIns="0" tIns="0" rIns="0" bIns="0" rtlCol="0" anchor="t"/>
          <a:lstStyle/>
          <a:p>
            <a:pPr marL="0" indent="0" algn="l">
              <a:lnSpc>
                <a:spcPts val="2850"/>
              </a:lnSpc>
              <a:buNone/>
            </a:pPr>
            <a:r>
              <a:rPr lang="en-US" sz="1750" b="1" u="sng" dirty="0">
                <a:solidFill>
                  <a:srgbClr val="26A688"/>
                </a:solidFill>
                <a:latin typeface="Open Sans" pitchFamily="34" charset="0"/>
                <a:ea typeface="Open Sans" pitchFamily="34" charset="-122"/>
                <a:cs typeface="Open Sans" pitchFamily="34" charset="-120"/>
                <a:hlinkClick r:id="rId4">
                  <a:extLst>
                    <a:ext uri="{A12FA001-AC4F-418D-AE19-62706E023703}">
                      <ahyp:hlinkClr xmlns:ahyp="http://schemas.microsoft.com/office/drawing/2018/hyperlinkcolor" val="tx"/>
                    </a:ext>
                  </a:extLst>
                </a:hlinkClick>
              </a:rPr>
              <a:t>linkedin.com/in/pitabasa-mohapatra-a10b29188</a:t>
            </a:r>
            <a:endParaRPr lang="en-US" sz="1750" dirty="0"/>
          </a:p>
        </p:txBody>
      </p:sp>
      <p:pic>
        <p:nvPicPr>
          <p:cNvPr id="7" name="Google Shape;141;gf3a8d4be09_2_180">
            <a:extLst>
              <a:ext uri="{FF2B5EF4-FFF2-40B4-BE49-F238E27FC236}">
                <a16:creationId xmlns:a16="http://schemas.microsoft.com/office/drawing/2014/main" id="{415F9E46-1C37-4224-1F8A-F207094848BB}"/>
              </a:ext>
            </a:extLst>
          </p:cNvPr>
          <p:cNvPicPr preferRelativeResize="0"/>
          <p:nvPr/>
        </p:nvPicPr>
        <p:blipFill rotWithShape="1">
          <a:blip r:embed="rId5">
            <a:alphaModFix/>
          </a:blip>
          <a:srcRect/>
          <a:stretch/>
        </p:blipFill>
        <p:spPr>
          <a:xfrm>
            <a:off x="11933344" y="7424225"/>
            <a:ext cx="2592012" cy="805375"/>
          </a:xfrm>
          <a:prstGeom prst="rect">
            <a:avLst/>
          </a:prstGeom>
          <a:noFill/>
          <a:ln>
            <a:noFill/>
          </a:ln>
        </p:spPr>
      </p:pic>
      <p:pic>
        <p:nvPicPr>
          <p:cNvPr id="8" name="Google Shape;483;p33">
            <a:extLst>
              <a:ext uri="{FF2B5EF4-FFF2-40B4-BE49-F238E27FC236}">
                <a16:creationId xmlns:a16="http://schemas.microsoft.com/office/drawing/2014/main" id="{1F78E790-B506-4D92-DDA7-295708318B87}"/>
              </a:ext>
            </a:extLst>
          </p:cNvPr>
          <p:cNvPicPr preferRelativeResize="0"/>
          <p:nvPr/>
        </p:nvPicPr>
        <p:blipFill rotWithShape="1">
          <a:blip r:embed="rId6">
            <a:alphaModFix/>
          </a:blip>
          <a:srcRect/>
          <a:stretch/>
        </p:blipFill>
        <p:spPr>
          <a:xfrm>
            <a:off x="1315845" y="2382772"/>
            <a:ext cx="12287284" cy="4447274"/>
          </a:xfrm>
          <a:prstGeom prst="rect">
            <a:avLst/>
          </a:prstGeom>
          <a:noFill/>
          <a:ln>
            <a:noFill/>
          </a:ln>
        </p:spPr>
      </p:pic>
      <p:sp>
        <p:nvSpPr>
          <p:cNvPr id="9" name="Rectangle 8">
            <a:extLst>
              <a:ext uri="{FF2B5EF4-FFF2-40B4-BE49-F238E27FC236}">
                <a16:creationId xmlns:a16="http://schemas.microsoft.com/office/drawing/2014/main" id="{9EE373EF-EFEC-4FEA-C80C-08CC99954203}"/>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658752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893213"/>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  Team Member</a:t>
            </a:r>
            <a:endParaRPr lang="en-US" sz="4450" dirty="0"/>
          </a:p>
        </p:txBody>
      </p:sp>
      <p:pic>
        <p:nvPicPr>
          <p:cNvPr id="3" name="Image 0" descr="preencoded.png"/>
          <p:cNvPicPr>
            <a:picLocks noChangeAspect="1"/>
          </p:cNvPicPr>
          <p:nvPr/>
        </p:nvPicPr>
        <p:blipFill>
          <a:blip r:embed="rId3"/>
          <a:stretch>
            <a:fillRect/>
          </a:stretch>
        </p:blipFill>
        <p:spPr>
          <a:xfrm>
            <a:off x="2726650" y="3197304"/>
            <a:ext cx="2243018" cy="2883813"/>
          </a:xfrm>
          <a:prstGeom prst="rect">
            <a:avLst/>
          </a:prstGeom>
        </p:spPr>
      </p:pic>
      <p:sp>
        <p:nvSpPr>
          <p:cNvPr id="4" name="Text 1"/>
          <p:cNvSpPr/>
          <p:nvPr/>
        </p:nvSpPr>
        <p:spPr>
          <a:xfrm>
            <a:off x="7463552" y="3788688"/>
            <a:ext cx="4536519" cy="566976"/>
          </a:xfrm>
          <a:prstGeom prst="rect">
            <a:avLst/>
          </a:prstGeom>
          <a:noFill/>
          <a:ln/>
        </p:spPr>
        <p:txBody>
          <a:bodyPr wrap="none" lIns="0" tIns="0" rIns="0" bIns="0" rtlCol="0" anchor="t"/>
          <a:lstStyle/>
          <a:p>
            <a:pPr marL="0" indent="0">
              <a:lnSpc>
                <a:spcPts val="4450"/>
              </a:lnSpc>
              <a:buNone/>
            </a:pPr>
            <a:r>
              <a:rPr lang="en-US" sz="3550" b="1" dirty="0">
                <a:solidFill>
                  <a:srgbClr val="333F70"/>
                </a:solidFill>
                <a:latin typeface="Unbounded Bold" pitchFamily="34" charset="0"/>
                <a:ea typeface="Unbounded Bold" pitchFamily="34" charset="-122"/>
                <a:cs typeface="Unbounded Bold" pitchFamily="34" charset="-120"/>
              </a:rPr>
              <a:t>Aathisakthi G</a:t>
            </a:r>
            <a:endParaRPr lang="en-US" sz="3550" dirty="0"/>
          </a:p>
        </p:txBody>
      </p:sp>
      <p:sp>
        <p:nvSpPr>
          <p:cNvPr id="5" name="Text 2"/>
          <p:cNvSpPr/>
          <p:nvPr/>
        </p:nvSpPr>
        <p:spPr>
          <a:xfrm>
            <a:off x="7463552" y="4582478"/>
            <a:ext cx="6380559" cy="362903"/>
          </a:xfrm>
          <a:prstGeom prst="rect">
            <a:avLst/>
          </a:prstGeom>
          <a:noFill/>
          <a:ln/>
        </p:spPr>
        <p:txBody>
          <a:bodyPr wrap="none" lIns="0" tIns="0" rIns="0" bIns="0" rtlCol="0" anchor="t"/>
          <a:lstStyle/>
          <a:p>
            <a:pPr marL="0" indent="0">
              <a:lnSpc>
                <a:spcPts val="2850"/>
              </a:lnSpc>
              <a:buNone/>
            </a:pPr>
            <a:r>
              <a:rPr lang="en-US" sz="1750" b="1" dirty="0">
                <a:solidFill>
                  <a:srgbClr val="333F70"/>
                </a:solidFill>
                <a:latin typeface="Open Sans" pitchFamily="34" charset="0"/>
                <a:ea typeface="Open Sans" pitchFamily="34" charset="-122"/>
                <a:cs typeface="Open Sans" pitchFamily="34" charset="-120"/>
              </a:rPr>
              <a:t>AI and Data Science Aspirant</a:t>
            </a:r>
            <a:endParaRPr lang="en-US" sz="1750" dirty="0"/>
          </a:p>
        </p:txBody>
      </p:sp>
      <p:sp>
        <p:nvSpPr>
          <p:cNvPr id="6" name="Text 3"/>
          <p:cNvSpPr/>
          <p:nvPr/>
        </p:nvSpPr>
        <p:spPr>
          <a:xfrm>
            <a:off x="7463552" y="5149453"/>
            <a:ext cx="6380559" cy="362903"/>
          </a:xfrm>
          <a:prstGeom prst="rect">
            <a:avLst/>
          </a:prstGeom>
          <a:noFill/>
          <a:ln/>
        </p:spPr>
        <p:txBody>
          <a:bodyPr wrap="none" lIns="0" tIns="0" rIns="0" bIns="0" rtlCol="0" anchor="t"/>
          <a:lstStyle/>
          <a:p>
            <a:pPr marL="0" indent="0">
              <a:lnSpc>
                <a:spcPts val="2850"/>
              </a:lnSpc>
              <a:buNone/>
            </a:pPr>
            <a:r>
              <a:rPr lang="en-US" sz="1750" u="sng" dirty="0">
                <a:solidFill>
                  <a:srgbClr val="26A688"/>
                </a:solidFill>
                <a:latin typeface="Open Sans" pitchFamily="34" charset="0"/>
                <a:ea typeface="Open Sans" pitchFamily="34" charset="-122"/>
                <a:cs typeface="Open Sans" pitchFamily="34" charset="-120"/>
                <a:hlinkClick r:id="rId4">
                  <a:extLst>
                    <a:ext uri="{A12FA001-AC4F-418D-AE19-62706E023703}">
                      <ahyp:hlinkClr xmlns:ahyp="http://schemas.microsoft.com/office/drawing/2018/hyperlinkcolor" val="tx"/>
                    </a:ext>
                  </a:extLst>
                </a:hlinkClick>
              </a:rPr>
              <a:t>https://www.linkedin.com/in/aathisakthi-g</a:t>
            </a:r>
            <a:endParaRPr lang="en-US" sz="1750" dirty="0"/>
          </a:p>
        </p:txBody>
      </p:sp>
      <p:pic>
        <p:nvPicPr>
          <p:cNvPr id="7" name="Google Shape;141;gf3a8d4be09_2_180">
            <a:extLst>
              <a:ext uri="{FF2B5EF4-FFF2-40B4-BE49-F238E27FC236}">
                <a16:creationId xmlns:a16="http://schemas.microsoft.com/office/drawing/2014/main" id="{DDC8B7ED-5C7A-5F12-D230-31DA1DA7189E}"/>
              </a:ext>
            </a:extLst>
          </p:cNvPr>
          <p:cNvPicPr preferRelativeResize="0"/>
          <p:nvPr/>
        </p:nvPicPr>
        <p:blipFill rotWithShape="1">
          <a:blip r:embed="rId5">
            <a:alphaModFix/>
          </a:blip>
          <a:srcRect/>
          <a:stretch/>
        </p:blipFill>
        <p:spPr>
          <a:xfrm>
            <a:off x="12000071" y="7424225"/>
            <a:ext cx="2592012" cy="805375"/>
          </a:xfrm>
          <a:prstGeom prst="rect">
            <a:avLst/>
          </a:prstGeom>
          <a:noFill/>
          <a:ln>
            <a:noFill/>
          </a:ln>
        </p:spPr>
      </p:pic>
      <p:sp>
        <p:nvSpPr>
          <p:cNvPr id="8" name="Rectangle 7">
            <a:extLst>
              <a:ext uri="{FF2B5EF4-FFF2-40B4-BE49-F238E27FC236}">
                <a16:creationId xmlns:a16="http://schemas.microsoft.com/office/drawing/2014/main" id="{0A42B576-5E33-2CEC-8D57-78EDA40ABB47}"/>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014180"/>
            <a:ext cx="6724412"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Project Leadership</a:t>
            </a:r>
            <a:endParaRPr lang="en-US" sz="4450" dirty="0"/>
          </a:p>
        </p:txBody>
      </p:sp>
      <p:pic>
        <p:nvPicPr>
          <p:cNvPr id="3" name="Image 0" descr="preencoded.png"/>
          <p:cNvPicPr>
            <a:picLocks noChangeAspect="1"/>
          </p:cNvPicPr>
          <p:nvPr/>
        </p:nvPicPr>
        <p:blipFill>
          <a:blip r:embed="rId3"/>
          <a:stretch>
            <a:fillRect/>
          </a:stretch>
        </p:blipFill>
        <p:spPr>
          <a:xfrm>
            <a:off x="2727365" y="3278267"/>
            <a:ext cx="2377440" cy="2393871"/>
          </a:xfrm>
          <a:prstGeom prst="rect">
            <a:avLst/>
          </a:prstGeom>
        </p:spPr>
      </p:pic>
      <p:sp>
        <p:nvSpPr>
          <p:cNvPr id="4" name="Text 1"/>
          <p:cNvSpPr/>
          <p:nvPr/>
        </p:nvSpPr>
        <p:spPr>
          <a:xfrm>
            <a:off x="7599521" y="3788688"/>
            <a:ext cx="6003608" cy="566976"/>
          </a:xfrm>
          <a:prstGeom prst="rect">
            <a:avLst/>
          </a:prstGeom>
          <a:noFill/>
          <a:ln/>
        </p:spPr>
        <p:txBody>
          <a:bodyPr wrap="none" lIns="0" tIns="0" rIns="0" bIns="0" rtlCol="0" anchor="t"/>
          <a:lstStyle/>
          <a:p>
            <a:pPr marL="0" indent="0">
              <a:lnSpc>
                <a:spcPts val="4450"/>
              </a:lnSpc>
              <a:buNone/>
            </a:pPr>
            <a:r>
              <a:rPr lang="en-US" sz="3550" b="1" dirty="0">
                <a:solidFill>
                  <a:srgbClr val="333F70"/>
                </a:solidFill>
                <a:latin typeface="Unbounded Bold" pitchFamily="34" charset="0"/>
                <a:ea typeface="Unbounded Bold" pitchFamily="34" charset="-122"/>
                <a:cs typeface="Unbounded Bold" pitchFamily="34" charset="-120"/>
              </a:rPr>
              <a:t>Pitabasa Mohapatra</a:t>
            </a:r>
            <a:endParaRPr lang="en-US" sz="3550" dirty="0"/>
          </a:p>
        </p:txBody>
      </p:sp>
      <p:sp>
        <p:nvSpPr>
          <p:cNvPr id="5" name="Text 2"/>
          <p:cNvSpPr/>
          <p:nvPr/>
        </p:nvSpPr>
        <p:spPr>
          <a:xfrm>
            <a:off x="7599521" y="4582478"/>
            <a:ext cx="6244709" cy="362903"/>
          </a:xfrm>
          <a:prstGeom prst="rect">
            <a:avLst/>
          </a:prstGeom>
          <a:noFill/>
          <a:ln/>
        </p:spPr>
        <p:txBody>
          <a:bodyPr wrap="none" lIns="0" tIns="0" rIns="0" bIns="0" rtlCol="0" anchor="t"/>
          <a:lstStyle/>
          <a:p>
            <a:pPr marL="0" indent="0" algn="l">
              <a:lnSpc>
                <a:spcPts val="2850"/>
              </a:lnSpc>
              <a:buNone/>
            </a:pPr>
            <a:r>
              <a:rPr lang="en-US" sz="1750" b="1" dirty="0">
                <a:solidFill>
                  <a:srgbClr val="333F70"/>
                </a:solidFill>
                <a:latin typeface="Open Sans" pitchFamily="34" charset="0"/>
                <a:ea typeface="Open Sans" pitchFamily="34" charset="-122"/>
                <a:cs typeface="Open Sans" pitchFamily="34" charset="-120"/>
              </a:rPr>
              <a:t>Associate Data Scientist</a:t>
            </a:r>
            <a:endParaRPr lang="en-US" sz="1750" dirty="0"/>
          </a:p>
        </p:txBody>
      </p:sp>
      <p:sp>
        <p:nvSpPr>
          <p:cNvPr id="6" name="Text 3"/>
          <p:cNvSpPr/>
          <p:nvPr/>
        </p:nvSpPr>
        <p:spPr>
          <a:xfrm>
            <a:off x="7599521" y="5149453"/>
            <a:ext cx="6244709" cy="362903"/>
          </a:xfrm>
          <a:prstGeom prst="rect">
            <a:avLst/>
          </a:prstGeom>
          <a:noFill/>
          <a:ln/>
        </p:spPr>
        <p:txBody>
          <a:bodyPr wrap="none" lIns="0" tIns="0" rIns="0" bIns="0" rtlCol="0" anchor="t"/>
          <a:lstStyle/>
          <a:p>
            <a:pPr marL="0" indent="0" algn="l">
              <a:lnSpc>
                <a:spcPts val="2850"/>
              </a:lnSpc>
              <a:buNone/>
            </a:pPr>
            <a:r>
              <a:rPr lang="en-US" sz="1750" b="1" u="sng" dirty="0">
                <a:solidFill>
                  <a:srgbClr val="26A688"/>
                </a:solidFill>
                <a:latin typeface="Open Sans" pitchFamily="34" charset="0"/>
                <a:ea typeface="Open Sans" pitchFamily="34" charset="-122"/>
                <a:cs typeface="Open Sans" pitchFamily="34" charset="-120"/>
                <a:hlinkClick r:id="rId4">
                  <a:extLst>
                    <a:ext uri="{A12FA001-AC4F-418D-AE19-62706E023703}">
                      <ahyp:hlinkClr xmlns:ahyp="http://schemas.microsoft.com/office/drawing/2018/hyperlinkcolor" val="tx"/>
                    </a:ext>
                  </a:extLst>
                </a:hlinkClick>
              </a:rPr>
              <a:t>linkedin.com/in/pitabasa-mohapatra-a10b29188</a:t>
            </a:r>
            <a:endParaRPr lang="en-US" sz="1750" dirty="0"/>
          </a:p>
        </p:txBody>
      </p:sp>
      <p:pic>
        <p:nvPicPr>
          <p:cNvPr id="7" name="Google Shape;141;gf3a8d4be09_2_180">
            <a:extLst>
              <a:ext uri="{FF2B5EF4-FFF2-40B4-BE49-F238E27FC236}">
                <a16:creationId xmlns:a16="http://schemas.microsoft.com/office/drawing/2014/main" id="{FF8D8DF1-4F1D-8A66-64FA-44EDCF437093}"/>
              </a:ext>
            </a:extLst>
          </p:cNvPr>
          <p:cNvPicPr preferRelativeResize="0"/>
          <p:nvPr/>
        </p:nvPicPr>
        <p:blipFill rotWithShape="1">
          <a:blip r:embed="rId5">
            <a:alphaModFix/>
          </a:blip>
          <a:srcRect/>
          <a:stretch/>
        </p:blipFill>
        <p:spPr>
          <a:xfrm>
            <a:off x="11933344" y="7424225"/>
            <a:ext cx="2592012" cy="805375"/>
          </a:xfrm>
          <a:prstGeom prst="rect">
            <a:avLst/>
          </a:prstGeom>
          <a:noFill/>
          <a:ln>
            <a:noFill/>
          </a:ln>
        </p:spPr>
      </p:pic>
      <p:sp>
        <p:nvSpPr>
          <p:cNvPr id="8" name="Rectangle 7">
            <a:extLst>
              <a:ext uri="{FF2B5EF4-FFF2-40B4-BE49-F238E27FC236}">
                <a16:creationId xmlns:a16="http://schemas.microsoft.com/office/drawing/2014/main" id="{4AF79607-79E2-531D-F260-8D88035A4E40}"/>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1046583" y="1266111"/>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Contents</a:t>
            </a:r>
            <a:endParaRPr lang="en-US" sz="4450" dirty="0"/>
          </a:p>
        </p:txBody>
      </p:sp>
      <p:pic>
        <p:nvPicPr>
          <p:cNvPr id="9" name="Google Shape;141;gf3a8d4be09_2_180">
            <a:extLst>
              <a:ext uri="{FF2B5EF4-FFF2-40B4-BE49-F238E27FC236}">
                <a16:creationId xmlns:a16="http://schemas.microsoft.com/office/drawing/2014/main" id="{C3B047BA-F1B2-708E-5E5E-4EB4963541F6}"/>
              </a:ext>
            </a:extLst>
          </p:cNvPr>
          <p:cNvPicPr preferRelativeResize="0"/>
          <p:nvPr/>
        </p:nvPicPr>
        <p:blipFill rotWithShape="1">
          <a:blip r:embed="rId3">
            <a:alphaModFix/>
          </a:blip>
          <a:srcRect/>
          <a:stretch/>
        </p:blipFill>
        <p:spPr>
          <a:xfrm>
            <a:off x="11930594" y="7392582"/>
            <a:ext cx="2592012" cy="805375"/>
          </a:xfrm>
          <a:prstGeom prst="rect">
            <a:avLst/>
          </a:prstGeom>
          <a:noFill/>
          <a:ln>
            <a:noFill/>
          </a:ln>
        </p:spPr>
      </p:pic>
      <p:sp>
        <p:nvSpPr>
          <p:cNvPr id="14" name="Rectangle 13">
            <a:extLst>
              <a:ext uri="{FF2B5EF4-FFF2-40B4-BE49-F238E27FC236}">
                <a16:creationId xmlns:a16="http://schemas.microsoft.com/office/drawing/2014/main" id="{F00F5D53-B7BF-73D4-B14E-B6C79D179FF0}"/>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E1DE22E8-919C-C165-E151-A875A42E2083}"/>
              </a:ext>
            </a:extLst>
          </p:cNvPr>
          <p:cNvSpPr txBox="1"/>
          <p:nvPr/>
        </p:nvSpPr>
        <p:spPr>
          <a:xfrm>
            <a:off x="769433" y="2331729"/>
            <a:ext cx="6411951" cy="612905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400" dirty="0">
                <a:solidFill>
                  <a:srgbClr val="333F70"/>
                </a:solidFill>
                <a:latin typeface="Open Sans" pitchFamily="34" charset="0"/>
                <a:ea typeface="Open Sans" pitchFamily="34" charset="-122"/>
                <a:cs typeface="Open Sans" pitchFamily="34" charset="-120"/>
              </a:rPr>
              <a:t>Business problem</a:t>
            </a:r>
          </a:p>
          <a:p>
            <a:pPr marL="342900" indent="-342900">
              <a:lnSpc>
                <a:spcPct val="150000"/>
              </a:lnSpc>
              <a:buFont typeface="Arial" panose="020B0604020202020204" pitchFamily="34" charset="0"/>
              <a:buChar char="•"/>
            </a:pPr>
            <a:r>
              <a:rPr lang="en-US" sz="2400" dirty="0">
                <a:solidFill>
                  <a:srgbClr val="333F70"/>
                </a:solidFill>
                <a:latin typeface="Open Sans" pitchFamily="34" charset="0"/>
                <a:ea typeface="Open Sans" pitchFamily="34" charset="-122"/>
                <a:cs typeface="Open Sans" pitchFamily="34" charset="-120"/>
              </a:rPr>
              <a:t>Business Objectives and Constraints</a:t>
            </a:r>
          </a:p>
          <a:p>
            <a:pPr marL="285750" indent="-285750">
              <a:lnSpc>
                <a:spcPct val="150000"/>
              </a:lnSpc>
              <a:buFont typeface="Arial" panose="020B0604020202020204" pitchFamily="34" charset="0"/>
              <a:buChar char="•"/>
            </a:pPr>
            <a:r>
              <a:rPr lang="en-US" sz="2400" dirty="0">
                <a:solidFill>
                  <a:srgbClr val="333F70"/>
                </a:solidFill>
                <a:latin typeface="Open Sans" pitchFamily="34" charset="0"/>
                <a:ea typeface="Open Sans" pitchFamily="34" charset="-122"/>
                <a:cs typeface="Open Sans" pitchFamily="34" charset="-120"/>
              </a:rPr>
              <a:t>System Architecture</a:t>
            </a:r>
          </a:p>
          <a:p>
            <a:pPr marL="285750" indent="-285750">
              <a:lnSpc>
                <a:spcPct val="150000"/>
              </a:lnSpc>
              <a:buFont typeface="Arial" panose="020B0604020202020204" pitchFamily="34" charset="0"/>
              <a:buChar char="•"/>
            </a:pPr>
            <a:r>
              <a:rPr lang="en-US" sz="2400" dirty="0">
                <a:solidFill>
                  <a:srgbClr val="333F70"/>
                </a:solidFill>
                <a:latin typeface="Open Sans" pitchFamily="34" charset="0"/>
                <a:ea typeface="Open Sans" pitchFamily="34" charset="-122"/>
                <a:cs typeface="Open Sans" pitchFamily="34" charset="-120"/>
              </a:rPr>
              <a:t>CRISP-ML(Q)</a:t>
            </a:r>
          </a:p>
          <a:p>
            <a:pPr marL="285750" indent="-285750">
              <a:lnSpc>
                <a:spcPct val="150000"/>
              </a:lnSpc>
              <a:buFont typeface="Arial" panose="020B0604020202020204" pitchFamily="34" charset="0"/>
              <a:buChar char="•"/>
            </a:pPr>
            <a:r>
              <a:rPr lang="en-US" sz="2400" dirty="0">
                <a:solidFill>
                  <a:srgbClr val="333F70"/>
                </a:solidFill>
                <a:latin typeface="Open Sans" pitchFamily="34" charset="0"/>
                <a:ea typeface="Open Sans" pitchFamily="34" charset="-122"/>
                <a:cs typeface="Open Sans" pitchFamily="34" charset="-120"/>
              </a:rPr>
              <a:t>Prerequisites</a:t>
            </a:r>
          </a:p>
          <a:p>
            <a:pPr marL="285750" indent="-285750">
              <a:lnSpc>
                <a:spcPct val="150000"/>
              </a:lnSpc>
              <a:buFont typeface="Arial" panose="020B0604020202020204" pitchFamily="34" charset="0"/>
              <a:buChar char="•"/>
            </a:pPr>
            <a:r>
              <a:rPr lang="en-US" sz="2400" dirty="0">
                <a:solidFill>
                  <a:srgbClr val="333F70"/>
                </a:solidFill>
                <a:latin typeface="Open Sans" pitchFamily="34" charset="0"/>
                <a:ea typeface="Open Sans" pitchFamily="34" charset="-122"/>
                <a:cs typeface="Open Sans" pitchFamily="34" charset="-120"/>
              </a:rPr>
              <a:t>Data Collection &amp; Preprocessing</a:t>
            </a:r>
            <a:endParaRPr lang="en-US" sz="2400" dirty="0"/>
          </a:p>
          <a:p>
            <a:pPr marL="285750" indent="-285750">
              <a:lnSpc>
                <a:spcPct val="150000"/>
              </a:lnSpc>
              <a:buFont typeface="Arial" panose="020B0604020202020204" pitchFamily="34" charset="0"/>
              <a:buChar char="•"/>
            </a:pPr>
            <a:r>
              <a:rPr lang="en-US" sz="2400" dirty="0">
                <a:solidFill>
                  <a:srgbClr val="333F70"/>
                </a:solidFill>
                <a:latin typeface="Open Sans" pitchFamily="34" charset="0"/>
                <a:ea typeface="Open Sans" pitchFamily="34" charset="-122"/>
                <a:cs typeface="Open Sans" pitchFamily="34" charset="-120"/>
              </a:rPr>
              <a:t>Model Training and Evaluation</a:t>
            </a:r>
          </a:p>
          <a:p>
            <a:pPr marL="285750" indent="-285750">
              <a:lnSpc>
                <a:spcPct val="150000"/>
              </a:lnSpc>
              <a:buFont typeface="Arial" panose="020B0604020202020204" pitchFamily="34" charset="0"/>
              <a:buChar char="•"/>
            </a:pPr>
            <a:r>
              <a:rPr lang="en-US" sz="2400" dirty="0">
                <a:solidFill>
                  <a:srgbClr val="333F70"/>
                </a:solidFill>
                <a:latin typeface="Open Sans" pitchFamily="34" charset="0"/>
                <a:ea typeface="Open Sans" pitchFamily="34" charset="-122"/>
                <a:cs typeface="Open Sans" pitchFamily="34" charset="-120"/>
              </a:rPr>
              <a:t>Visualization</a:t>
            </a:r>
          </a:p>
          <a:p>
            <a:pPr marL="285750" indent="-285750">
              <a:lnSpc>
                <a:spcPct val="150000"/>
              </a:lnSpc>
              <a:buFont typeface="Arial" panose="020B0604020202020204" pitchFamily="34" charset="0"/>
              <a:buChar char="•"/>
            </a:pPr>
            <a:r>
              <a:rPr lang="en-US" sz="2400">
                <a:solidFill>
                  <a:srgbClr val="333F70"/>
                </a:solidFill>
                <a:latin typeface="Open Sans" pitchFamily="34" charset="0"/>
                <a:ea typeface="Open Sans" pitchFamily="34" charset="-122"/>
                <a:cs typeface="Open Sans" pitchFamily="34" charset="-120"/>
              </a:rPr>
              <a:t>Deployment</a:t>
            </a:r>
            <a:endParaRPr lang="en-US" sz="2400" dirty="0">
              <a:solidFill>
                <a:srgbClr val="333F70"/>
              </a:solidFill>
              <a:latin typeface="Open Sans" pitchFamily="34" charset="0"/>
              <a:ea typeface="Open Sans" pitchFamily="34" charset="-122"/>
              <a:cs typeface="Open Sans" pitchFamily="34" charset="-120"/>
            </a:endParaRPr>
          </a:p>
          <a:p>
            <a:pPr marL="285750" indent="-285750">
              <a:lnSpc>
                <a:spcPct val="150000"/>
              </a:lnSpc>
              <a:buFont typeface="Arial" panose="020B0604020202020204" pitchFamily="34" charset="0"/>
              <a:buChar char="•"/>
            </a:pPr>
            <a:r>
              <a:rPr lang="en-US" sz="2400" dirty="0">
                <a:solidFill>
                  <a:srgbClr val="333F70"/>
                </a:solidFill>
                <a:latin typeface="Open Sans" pitchFamily="34" charset="0"/>
                <a:ea typeface="Open Sans" pitchFamily="34" charset="-122"/>
                <a:cs typeface="Open Sans" pitchFamily="34" charset="-120"/>
              </a:rPr>
              <a:t>Conclusion: Towards a Safer Future</a:t>
            </a:r>
          </a:p>
          <a:p>
            <a:pPr marL="285750" indent="-285750">
              <a:lnSpc>
                <a:spcPct val="150000"/>
              </a:lnSpc>
              <a:buFont typeface="Arial" panose="020B0604020202020204" pitchFamily="34" charset="0"/>
              <a:buChar char="•"/>
            </a:pPr>
            <a:endParaRPr lang="en-IN"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CA3047-C3CD-F3CD-14AF-689EC666A9BD}"/>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C876F793-8841-6041-ECF0-A26872DEF329}"/>
              </a:ext>
            </a:extLst>
          </p:cNvPr>
          <p:cNvSpPr/>
          <p:nvPr/>
        </p:nvSpPr>
        <p:spPr>
          <a:xfrm>
            <a:off x="769433" y="1467395"/>
            <a:ext cx="6268617"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rPr>
              <a:t>Business Problem</a:t>
            </a:r>
            <a:endParaRPr lang="en-US" sz="4450" dirty="0"/>
          </a:p>
        </p:txBody>
      </p:sp>
      <p:pic>
        <p:nvPicPr>
          <p:cNvPr id="9" name="Google Shape;141;gf3a8d4be09_2_180">
            <a:extLst>
              <a:ext uri="{FF2B5EF4-FFF2-40B4-BE49-F238E27FC236}">
                <a16:creationId xmlns:a16="http://schemas.microsoft.com/office/drawing/2014/main" id="{4C5FA261-F5A2-7DB5-B473-CA70FA8AC8B3}"/>
              </a:ext>
            </a:extLst>
          </p:cNvPr>
          <p:cNvPicPr preferRelativeResize="0"/>
          <p:nvPr/>
        </p:nvPicPr>
        <p:blipFill rotWithShape="1">
          <a:blip r:embed="rId3">
            <a:alphaModFix/>
          </a:blip>
          <a:srcRect/>
          <a:stretch/>
        </p:blipFill>
        <p:spPr>
          <a:xfrm>
            <a:off x="12038388" y="7424225"/>
            <a:ext cx="2592012" cy="805375"/>
          </a:xfrm>
          <a:prstGeom prst="rect">
            <a:avLst/>
          </a:prstGeom>
          <a:noFill/>
          <a:ln>
            <a:noFill/>
          </a:ln>
        </p:spPr>
      </p:pic>
      <p:sp>
        <p:nvSpPr>
          <p:cNvPr id="14" name="Rectangle 13">
            <a:extLst>
              <a:ext uri="{FF2B5EF4-FFF2-40B4-BE49-F238E27FC236}">
                <a16:creationId xmlns:a16="http://schemas.microsoft.com/office/drawing/2014/main" id="{2D2E256C-DCBB-A60E-C5E4-2B6556165841}"/>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C55AD9DD-A1A9-16D8-11A5-8DB4DA82ECDA}"/>
              </a:ext>
            </a:extLst>
          </p:cNvPr>
          <p:cNvSpPr txBox="1"/>
          <p:nvPr/>
        </p:nvSpPr>
        <p:spPr>
          <a:xfrm>
            <a:off x="769433" y="2600464"/>
            <a:ext cx="6545766" cy="3736472"/>
          </a:xfrm>
          <a:prstGeom prst="rect">
            <a:avLst/>
          </a:prstGeom>
          <a:noFill/>
        </p:spPr>
        <p:txBody>
          <a:bodyPr wrap="square" rtlCol="0">
            <a:spAutoFit/>
          </a:bodyPr>
          <a:lstStyle/>
          <a:p>
            <a:pPr algn="just">
              <a:lnSpc>
                <a:spcPct val="150000"/>
              </a:lnSpc>
            </a:pPr>
            <a:r>
              <a:rPr lang="en-IN" sz="20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The client, a highway maintenance contractor, faces challenges in ensuring road safety due to manual inspections being time-consuming,  costly, and prone to errors. Delays in defect identification, such as faded lane lines or damaged barriers, increase safety risks. Implementing AI can automate inspections, enhance accuracy, and speed up maintenance, reducing costs and improving safety.</a:t>
            </a:r>
          </a:p>
        </p:txBody>
      </p:sp>
      <p:pic>
        <p:nvPicPr>
          <p:cNvPr id="4" name="Picture 3">
            <a:extLst>
              <a:ext uri="{FF2B5EF4-FFF2-40B4-BE49-F238E27FC236}">
                <a16:creationId xmlns:a16="http://schemas.microsoft.com/office/drawing/2014/main" id="{BAE247B0-E6BE-7797-BDFA-25DF49C8BB52}"/>
              </a:ext>
            </a:extLst>
          </p:cNvPr>
          <p:cNvPicPr>
            <a:picLocks noChangeAspect="1"/>
          </p:cNvPicPr>
          <p:nvPr/>
        </p:nvPicPr>
        <p:blipFill>
          <a:blip r:embed="rId4"/>
          <a:stretch>
            <a:fillRect/>
          </a:stretch>
        </p:blipFill>
        <p:spPr>
          <a:xfrm>
            <a:off x="8642196" y="1974890"/>
            <a:ext cx="5002306" cy="49182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651123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610082"/>
            <a:ext cx="1253871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Project Objectives and Constraints</a:t>
            </a:r>
            <a:endParaRPr lang="en-US" sz="4450" dirty="0"/>
          </a:p>
        </p:txBody>
      </p:sp>
      <p:sp>
        <p:nvSpPr>
          <p:cNvPr id="3" name="Text 1"/>
          <p:cNvSpPr/>
          <p:nvPr/>
        </p:nvSpPr>
        <p:spPr>
          <a:xfrm>
            <a:off x="793790" y="2885837"/>
            <a:ext cx="3600212"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Business Objectives</a:t>
            </a:r>
            <a:endParaRPr lang="en-US" sz="2200" dirty="0"/>
          </a:p>
        </p:txBody>
      </p:sp>
      <p:sp>
        <p:nvSpPr>
          <p:cNvPr id="4" name="Text 2"/>
          <p:cNvSpPr/>
          <p:nvPr/>
        </p:nvSpPr>
        <p:spPr>
          <a:xfrm>
            <a:off x="793790" y="3466981"/>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Automate road safety inspections using deep learning models for faster and more efficient analysis.</a:t>
            </a:r>
            <a:endParaRPr lang="en-US" sz="1750" dirty="0"/>
          </a:p>
        </p:txBody>
      </p:sp>
      <p:sp>
        <p:nvSpPr>
          <p:cNvPr id="5" name="Text 3"/>
          <p:cNvSpPr/>
          <p:nvPr/>
        </p:nvSpPr>
        <p:spPr>
          <a:xfrm>
            <a:off x="793790" y="4396859"/>
            <a:ext cx="6244709" cy="1088708"/>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Detect and segment damaged road safety features, including lane lines, crash barriers, stop signs, and mile markers.</a:t>
            </a:r>
            <a:endParaRPr lang="en-US" sz="1750" dirty="0"/>
          </a:p>
        </p:txBody>
      </p:sp>
      <p:sp>
        <p:nvSpPr>
          <p:cNvPr id="6" name="Text 4"/>
          <p:cNvSpPr/>
          <p:nvPr/>
        </p:nvSpPr>
        <p:spPr>
          <a:xfrm>
            <a:off x="793790" y="5689640"/>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Reduce manual inspection costs by leveraging AI-powered solutions for highway maintenance.</a:t>
            </a:r>
            <a:endParaRPr lang="en-US" sz="1750" dirty="0"/>
          </a:p>
        </p:txBody>
      </p:sp>
      <p:sp>
        <p:nvSpPr>
          <p:cNvPr id="7" name="Text 5"/>
          <p:cNvSpPr/>
          <p:nvPr/>
        </p:nvSpPr>
        <p:spPr>
          <a:xfrm>
            <a:off x="7599521" y="2885837"/>
            <a:ext cx="3867150"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Business Constraints</a:t>
            </a:r>
            <a:endParaRPr lang="en-US" sz="2200" dirty="0"/>
          </a:p>
        </p:txBody>
      </p:sp>
      <p:sp>
        <p:nvSpPr>
          <p:cNvPr id="8" name="Text 6"/>
          <p:cNvSpPr/>
          <p:nvPr/>
        </p:nvSpPr>
        <p:spPr>
          <a:xfrm>
            <a:off x="7599521" y="3466981"/>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Ensure high scalability to handle diverse highway conditions and varying traffic volumes.</a:t>
            </a:r>
            <a:endParaRPr lang="en-US" sz="1750" dirty="0"/>
          </a:p>
        </p:txBody>
      </p:sp>
      <p:sp>
        <p:nvSpPr>
          <p:cNvPr id="9" name="Text 7"/>
          <p:cNvSpPr/>
          <p:nvPr/>
        </p:nvSpPr>
        <p:spPr>
          <a:xfrm>
            <a:off x="7599521" y="4396859"/>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Maintain high performance for real-time object detection and segmentation for timely and accurate insights.</a:t>
            </a:r>
            <a:endParaRPr lang="en-US" sz="1750" dirty="0"/>
          </a:p>
        </p:txBody>
      </p:sp>
      <p:pic>
        <p:nvPicPr>
          <p:cNvPr id="10" name="Google Shape;141;gf3a8d4be09_2_180">
            <a:extLst>
              <a:ext uri="{FF2B5EF4-FFF2-40B4-BE49-F238E27FC236}">
                <a16:creationId xmlns:a16="http://schemas.microsoft.com/office/drawing/2014/main" id="{F2635143-C993-A394-583C-0350FDCD597F}"/>
              </a:ext>
            </a:extLst>
          </p:cNvPr>
          <p:cNvPicPr preferRelativeResize="0"/>
          <p:nvPr/>
        </p:nvPicPr>
        <p:blipFill rotWithShape="1">
          <a:blip r:embed="rId3">
            <a:alphaModFix/>
          </a:blip>
          <a:srcRect/>
          <a:stretch/>
        </p:blipFill>
        <p:spPr>
          <a:xfrm>
            <a:off x="12036494" y="7424225"/>
            <a:ext cx="2592012" cy="805375"/>
          </a:xfrm>
          <a:prstGeom prst="rect">
            <a:avLst/>
          </a:prstGeom>
          <a:noFill/>
          <a:ln>
            <a:noFill/>
          </a:ln>
        </p:spPr>
      </p:pic>
      <p:sp>
        <p:nvSpPr>
          <p:cNvPr id="11" name="Rectangle 10">
            <a:extLst>
              <a:ext uri="{FF2B5EF4-FFF2-40B4-BE49-F238E27FC236}">
                <a16:creationId xmlns:a16="http://schemas.microsoft.com/office/drawing/2014/main" id="{5870E561-46A8-299B-BCF6-5A9323F3D1AA}"/>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333932"/>
            <a:ext cx="7438192" cy="708779"/>
          </a:xfrm>
          <a:prstGeom prst="rect">
            <a:avLst/>
          </a:prstGeom>
          <a:noFill/>
          <a:ln/>
        </p:spPr>
        <p:txBody>
          <a:bodyPr wrap="none" lIns="0" tIns="0" rIns="0" bIns="0" rtlCol="0" anchor="t"/>
          <a:lstStyle/>
          <a:p>
            <a:pPr marL="0" indent="0" algn="l">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System Architecture</a:t>
            </a:r>
            <a:endParaRPr lang="en-US" sz="4450" dirty="0"/>
          </a:p>
        </p:txBody>
      </p:sp>
      <p:pic>
        <p:nvPicPr>
          <p:cNvPr id="3" name="Image 0" descr="preencoded.png"/>
          <p:cNvPicPr>
            <a:picLocks noChangeAspect="1"/>
          </p:cNvPicPr>
          <p:nvPr/>
        </p:nvPicPr>
        <p:blipFill>
          <a:blip r:embed="rId3"/>
          <a:stretch>
            <a:fillRect/>
          </a:stretch>
        </p:blipFill>
        <p:spPr>
          <a:xfrm>
            <a:off x="793790" y="2333537"/>
            <a:ext cx="8148161" cy="4292203"/>
          </a:xfrm>
          <a:prstGeom prst="rect">
            <a:avLst/>
          </a:prstGeom>
        </p:spPr>
      </p:pic>
      <p:sp>
        <p:nvSpPr>
          <p:cNvPr id="4" name="Text 1"/>
          <p:cNvSpPr/>
          <p:nvPr/>
        </p:nvSpPr>
        <p:spPr>
          <a:xfrm>
            <a:off x="9391460" y="1489503"/>
            <a:ext cx="3665101"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Input Data                         </a:t>
            </a:r>
            <a:endParaRPr lang="en-US" sz="2200" dirty="0"/>
          </a:p>
        </p:txBody>
      </p:sp>
      <p:sp>
        <p:nvSpPr>
          <p:cNvPr id="5" name="Text 2"/>
          <p:cNvSpPr/>
          <p:nvPr/>
        </p:nvSpPr>
        <p:spPr>
          <a:xfrm>
            <a:off x="9391457" y="2001425"/>
            <a:ext cx="4341138" cy="1514948"/>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High-resolution images and videos from highway cameras. In this case, were fetched from web.</a:t>
            </a:r>
            <a:endParaRPr lang="en-US" sz="1750" dirty="0"/>
          </a:p>
        </p:txBody>
      </p:sp>
      <p:sp>
        <p:nvSpPr>
          <p:cNvPr id="6" name="Shape 3"/>
          <p:cNvSpPr/>
          <p:nvPr/>
        </p:nvSpPr>
        <p:spPr>
          <a:xfrm>
            <a:off x="9391459" y="3498395"/>
            <a:ext cx="4341138" cy="35957"/>
          </a:xfrm>
          <a:prstGeom prst="rect">
            <a:avLst/>
          </a:prstGeom>
          <a:solidFill>
            <a:srgbClr val="333F70">
              <a:alpha val="50000"/>
            </a:srgbClr>
          </a:solidFill>
          <a:ln/>
        </p:spPr>
      </p:sp>
      <p:sp>
        <p:nvSpPr>
          <p:cNvPr id="7" name="Text 4"/>
          <p:cNvSpPr/>
          <p:nvPr/>
        </p:nvSpPr>
        <p:spPr>
          <a:xfrm>
            <a:off x="9391457" y="372039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Processing Unit</a:t>
            </a:r>
            <a:endParaRPr lang="en-US" sz="2200" dirty="0"/>
          </a:p>
        </p:txBody>
      </p:sp>
      <p:sp>
        <p:nvSpPr>
          <p:cNvPr id="8" name="Text 5"/>
          <p:cNvSpPr/>
          <p:nvPr/>
        </p:nvSpPr>
        <p:spPr>
          <a:xfrm>
            <a:off x="9391458" y="4107436"/>
            <a:ext cx="4341138" cy="725805"/>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YOLOv8s-seg model trained for object detection and segmentation.</a:t>
            </a:r>
            <a:endParaRPr lang="en-US" sz="1750" dirty="0"/>
          </a:p>
        </p:txBody>
      </p:sp>
      <p:sp>
        <p:nvSpPr>
          <p:cNvPr id="9" name="Shape 6"/>
          <p:cNvSpPr/>
          <p:nvPr/>
        </p:nvSpPr>
        <p:spPr>
          <a:xfrm>
            <a:off x="9391458" y="5092598"/>
            <a:ext cx="4341138" cy="35957"/>
          </a:xfrm>
          <a:prstGeom prst="rect">
            <a:avLst/>
          </a:prstGeom>
          <a:solidFill>
            <a:srgbClr val="333F70">
              <a:alpha val="50000"/>
            </a:srgbClr>
          </a:solidFill>
          <a:ln/>
        </p:spPr>
      </p:sp>
      <p:sp>
        <p:nvSpPr>
          <p:cNvPr id="10" name="Text 7"/>
          <p:cNvSpPr/>
          <p:nvPr/>
        </p:nvSpPr>
        <p:spPr>
          <a:xfrm>
            <a:off x="9391458" y="530212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Output</a:t>
            </a:r>
            <a:endParaRPr lang="en-US" sz="2200" dirty="0"/>
          </a:p>
        </p:txBody>
      </p:sp>
      <p:sp>
        <p:nvSpPr>
          <p:cNvPr id="11" name="Text 8"/>
          <p:cNvSpPr/>
          <p:nvPr/>
        </p:nvSpPr>
        <p:spPr>
          <a:xfrm>
            <a:off x="9391461" y="5733706"/>
            <a:ext cx="4341138" cy="725805"/>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Detection reports with identified safety issues.</a:t>
            </a:r>
            <a:endParaRPr lang="en-US" sz="1750" dirty="0"/>
          </a:p>
        </p:txBody>
      </p:sp>
      <p:pic>
        <p:nvPicPr>
          <p:cNvPr id="12" name="Google Shape;141;gf3a8d4be09_2_180">
            <a:extLst>
              <a:ext uri="{FF2B5EF4-FFF2-40B4-BE49-F238E27FC236}">
                <a16:creationId xmlns:a16="http://schemas.microsoft.com/office/drawing/2014/main" id="{ED672D1A-1C58-C662-CD50-4EE0074AF28A}"/>
              </a:ext>
            </a:extLst>
          </p:cNvPr>
          <p:cNvPicPr preferRelativeResize="0"/>
          <p:nvPr/>
        </p:nvPicPr>
        <p:blipFill rotWithShape="1">
          <a:blip r:embed="rId4">
            <a:alphaModFix/>
          </a:blip>
          <a:srcRect/>
          <a:stretch/>
        </p:blipFill>
        <p:spPr>
          <a:xfrm>
            <a:off x="11926876" y="7424225"/>
            <a:ext cx="2592012" cy="805375"/>
          </a:xfrm>
          <a:prstGeom prst="rect">
            <a:avLst/>
          </a:prstGeom>
          <a:noFill/>
          <a:ln>
            <a:noFill/>
          </a:ln>
        </p:spPr>
      </p:pic>
      <p:sp>
        <p:nvSpPr>
          <p:cNvPr id="22" name="Rectangle 21">
            <a:extLst>
              <a:ext uri="{FF2B5EF4-FFF2-40B4-BE49-F238E27FC236}">
                <a16:creationId xmlns:a16="http://schemas.microsoft.com/office/drawing/2014/main" id="{9B482D7A-4231-5CC6-F511-1556FB944F99}"/>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EEAFB-73B4-BBC0-1E2B-B4FE02ECDD3B}"/>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A878AF5A-9595-E389-1A6A-66E42F7755F1}"/>
              </a:ext>
            </a:extLst>
          </p:cNvPr>
          <p:cNvSpPr/>
          <p:nvPr/>
        </p:nvSpPr>
        <p:spPr>
          <a:xfrm>
            <a:off x="793790" y="1284613"/>
            <a:ext cx="5172112"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rPr>
              <a:t>CRISP- ML(Q)</a:t>
            </a:r>
            <a:endParaRPr lang="en-US" sz="4450" dirty="0"/>
          </a:p>
        </p:txBody>
      </p:sp>
      <p:pic>
        <p:nvPicPr>
          <p:cNvPr id="10" name="Google Shape;141;gf3a8d4be09_2_180">
            <a:extLst>
              <a:ext uri="{FF2B5EF4-FFF2-40B4-BE49-F238E27FC236}">
                <a16:creationId xmlns:a16="http://schemas.microsoft.com/office/drawing/2014/main" id="{285C1DFD-8F7A-2D89-EB2D-3D7D57723B63}"/>
              </a:ext>
            </a:extLst>
          </p:cNvPr>
          <p:cNvPicPr preferRelativeResize="0"/>
          <p:nvPr/>
        </p:nvPicPr>
        <p:blipFill rotWithShape="1">
          <a:blip r:embed="rId3">
            <a:alphaModFix/>
          </a:blip>
          <a:srcRect/>
          <a:stretch/>
        </p:blipFill>
        <p:spPr>
          <a:xfrm>
            <a:off x="12036494" y="7424225"/>
            <a:ext cx="2592012" cy="805375"/>
          </a:xfrm>
          <a:prstGeom prst="rect">
            <a:avLst/>
          </a:prstGeom>
          <a:noFill/>
          <a:ln>
            <a:noFill/>
          </a:ln>
        </p:spPr>
      </p:pic>
      <p:sp>
        <p:nvSpPr>
          <p:cNvPr id="11" name="Rectangle 10">
            <a:extLst>
              <a:ext uri="{FF2B5EF4-FFF2-40B4-BE49-F238E27FC236}">
                <a16:creationId xmlns:a16="http://schemas.microsoft.com/office/drawing/2014/main" id="{23A448C1-7411-6B55-7727-3D550896DBE2}"/>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A5F15C0D-BE4C-C2FE-C4FD-C2A3AF6CE31F}"/>
              </a:ext>
            </a:extLst>
          </p:cNvPr>
          <p:cNvSpPr txBox="1"/>
          <p:nvPr/>
        </p:nvSpPr>
        <p:spPr>
          <a:xfrm>
            <a:off x="793790" y="1993393"/>
            <a:ext cx="8762805" cy="6017032"/>
          </a:xfrm>
          <a:prstGeom prst="rect">
            <a:avLst/>
          </a:prstGeom>
          <a:noFill/>
        </p:spPr>
        <p:txBody>
          <a:bodyPr wrap="square" rtlCol="0">
            <a:spAutoFit/>
          </a:bodyPr>
          <a:lstStyle/>
          <a:p>
            <a:endParaRPr lang="en-IN" sz="1750" b="1" dirty="0">
              <a:solidFill>
                <a:schemeClr val="accent1">
                  <a:lumMod val="50000"/>
                </a:schemeClr>
              </a:solidFill>
            </a:endParaRPr>
          </a:p>
          <a:p>
            <a:r>
              <a:rPr lang="en-IN" sz="1700" b="1" dirty="0">
                <a:solidFill>
                  <a:schemeClr val="accent1">
                    <a:lumMod val="50000"/>
                  </a:schemeClr>
                </a:solidFill>
              </a:rPr>
              <a:t>1</a:t>
            </a:r>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 </a:t>
            </a:r>
            <a:r>
              <a:rPr lang="en-IN" sz="1700" dirty="0">
                <a:solidFill>
                  <a:srgbClr val="002060"/>
                </a:solidFill>
                <a:latin typeface="Open Sans" panose="020B0606030504020204" pitchFamily="34" charset="0"/>
                <a:ea typeface="Open Sans" panose="020B0606030504020204" pitchFamily="34" charset="0"/>
                <a:cs typeface="Open Sans" panose="020B0606030504020204" pitchFamily="34" charset="0"/>
              </a:rPr>
              <a:t>Business &amp; Data Understanding</a:t>
            </a:r>
          </a:p>
          <a:p>
            <a:pPr>
              <a:buFont typeface="Arial" panose="020B0604020202020204" pitchFamily="34" charset="0"/>
              <a:buChar char="•"/>
            </a:pPr>
            <a:r>
              <a:rPr lang="en-IN" sz="1700" dirty="0">
                <a:latin typeface="Open Sans" panose="020B0606030504020204" pitchFamily="34" charset="0"/>
                <a:ea typeface="Open Sans" panose="020B0606030504020204" pitchFamily="34" charset="0"/>
                <a:cs typeface="Open Sans" panose="020B0606030504020204" pitchFamily="34" charset="0"/>
              </a:rPr>
              <a:t>Objective</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Automate highway inspections to reduce costs and improve scalability.</a:t>
            </a:r>
          </a:p>
          <a:p>
            <a:pPr>
              <a:buFont typeface="Arial" panose="020B0604020202020204" pitchFamily="34" charset="0"/>
              <a:buChar char="•"/>
            </a:pPr>
            <a:r>
              <a:rPr lang="en-IN" sz="1700" dirty="0">
                <a:latin typeface="Open Sans" panose="020B0606030504020204" pitchFamily="34" charset="0"/>
                <a:ea typeface="Open Sans" panose="020B0606030504020204" pitchFamily="34" charset="0"/>
                <a:cs typeface="Open Sans" panose="020B0606030504020204" pitchFamily="34" charset="0"/>
              </a:rPr>
              <a:t>Data Source: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Web-scraped images (Google, Shutterstock, etc.).</a:t>
            </a:r>
          </a:p>
          <a:p>
            <a:endParaRPr lang="en-IN" sz="1700" dirty="0">
              <a:solidFill>
                <a:schemeClr val="accent1"/>
              </a:solidFill>
              <a:latin typeface="Open Sans" panose="020B0606030504020204" pitchFamily="34" charset="0"/>
              <a:ea typeface="Open Sans" panose="020B0606030504020204" pitchFamily="34" charset="0"/>
              <a:cs typeface="Open Sans" panose="020B0606030504020204" pitchFamily="34" charset="0"/>
            </a:endParaRPr>
          </a:p>
          <a:p>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2. </a:t>
            </a:r>
            <a:r>
              <a:rPr lang="en-IN" sz="1700" dirty="0">
                <a:solidFill>
                  <a:srgbClr val="002060"/>
                </a:solidFill>
                <a:latin typeface="Open Sans" panose="020B0606030504020204" pitchFamily="34" charset="0"/>
                <a:ea typeface="Open Sans" panose="020B0606030504020204" pitchFamily="34" charset="0"/>
                <a:cs typeface="Open Sans" panose="020B0606030504020204" pitchFamily="34" charset="0"/>
              </a:rPr>
              <a:t>Data Preparation</a:t>
            </a:r>
          </a:p>
          <a:p>
            <a:pPr>
              <a:buFont typeface="Arial" panose="020B0604020202020204" pitchFamily="34" charset="0"/>
              <a:buChar char="•"/>
            </a:pPr>
            <a:r>
              <a:rPr lang="en-IN" sz="1700" dirty="0">
                <a:latin typeface="Open Sans" panose="020B0606030504020204" pitchFamily="34" charset="0"/>
                <a:ea typeface="Open Sans" panose="020B0606030504020204" pitchFamily="34" charset="0"/>
                <a:cs typeface="Open Sans" panose="020B0606030504020204" pitchFamily="34" charset="0"/>
              </a:rPr>
              <a:t>Annotation &amp; Augmentation: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Processed in Digital </a:t>
            </a:r>
            <a:r>
              <a:rPr lang="en-IN" sz="1700" dirty="0" err="1">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Sreeni</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a:t>
            </a:r>
          </a:p>
          <a:p>
            <a:pPr>
              <a:buFont typeface="Arial" panose="020B0604020202020204" pitchFamily="34" charset="0"/>
              <a:buChar char="•"/>
            </a:pPr>
            <a:r>
              <a:rPr lang="en-IN" sz="1700" dirty="0">
                <a:latin typeface="Open Sans" panose="020B0606030504020204" pitchFamily="34" charset="0"/>
                <a:ea typeface="Open Sans" panose="020B0606030504020204" pitchFamily="34" charset="0"/>
                <a:cs typeface="Open Sans" panose="020B0606030504020204" pitchFamily="34" charset="0"/>
              </a:rPr>
              <a:t>Preprocessing: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Converted to YOLO format using Python scripts.</a:t>
            </a:r>
          </a:p>
          <a:p>
            <a:endParaRPr lang="en-IN" sz="1700" dirty="0">
              <a:latin typeface="Open Sans" panose="020B0606030504020204" pitchFamily="34" charset="0"/>
              <a:ea typeface="Open Sans" panose="020B0606030504020204" pitchFamily="34" charset="0"/>
              <a:cs typeface="Open Sans" panose="020B0606030504020204" pitchFamily="34" charset="0"/>
            </a:endParaRPr>
          </a:p>
          <a:p>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3. </a:t>
            </a:r>
            <a:r>
              <a:rPr lang="en-IN" sz="1700" dirty="0">
                <a:solidFill>
                  <a:srgbClr val="002060"/>
                </a:solidFill>
                <a:latin typeface="Open Sans" panose="020B0606030504020204" pitchFamily="34" charset="0"/>
                <a:ea typeface="Open Sans" panose="020B0606030504020204" pitchFamily="34" charset="0"/>
                <a:cs typeface="Open Sans" panose="020B0606030504020204" pitchFamily="34" charset="0"/>
              </a:rPr>
              <a:t>Model Building</a:t>
            </a:r>
          </a:p>
          <a:p>
            <a:pPr>
              <a:buFont typeface="Arial" panose="020B0604020202020204" pitchFamily="34" charset="0"/>
              <a:buChar char="•"/>
            </a:pPr>
            <a:r>
              <a:rPr lang="en-IN" sz="1700" dirty="0">
                <a:latin typeface="Open Sans" panose="020B0606030504020204" pitchFamily="34" charset="0"/>
                <a:ea typeface="Open Sans" panose="020B0606030504020204" pitchFamily="34" charset="0"/>
                <a:cs typeface="Open Sans" panose="020B0606030504020204" pitchFamily="34" charset="0"/>
              </a:rPr>
              <a:t>Model Used: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YOLOv8s-seg for object detection and segmentation.</a:t>
            </a:r>
          </a:p>
          <a:p>
            <a:endParaRPr lang="en-IN" sz="1700" dirty="0">
              <a:latin typeface="Open Sans" panose="020B0606030504020204" pitchFamily="34" charset="0"/>
              <a:ea typeface="Open Sans" panose="020B0606030504020204" pitchFamily="34" charset="0"/>
              <a:cs typeface="Open Sans" panose="020B0606030504020204" pitchFamily="34" charset="0"/>
            </a:endParaRPr>
          </a:p>
          <a:p>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4. </a:t>
            </a:r>
            <a:r>
              <a:rPr lang="en-IN" sz="1700" dirty="0">
                <a:solidFill>
                  <a:srgbClr val="002060"/>
                </a:solidFill>
                <a:latin typeface="Open Sans" panose="020B0606030504020204" pitchFamily="34" charset="0"/>
                <a:ea typeface="Open Sans" panose="020B0606030504020204" pitchFamily="34" charset="0"/>
                <a:cs typeface="Open Sans" panose="020B0606030504020204" pitchFamily="34" charset="0"/>
              </a:rPr>
              <a:t>Evaluation</a:t>
            </a:r>
          </a:p>
          <a:p>
            <a:pPr>
              <a:buFont typeface="Arial" panose="020B0604020202020204" pitchFamily="34" charset="0"/>
              <a:buChar char="•"/>
            </a:pPr>
            <a:r>
              <a:rPr lang="en-IN" sz="1700" dirty="0">
                <a:latin typeface="Open Sans" panose="020B0606030504020204" pitchFamily="34" charset="0"/>
                <a:ea typeface="Open Sans" panose="020B0606030504020204" pitchFamily="34" charset="0"/>
                <a:cs typeface="Open Sans" panose="020B0606030504020204" pitchFamily="34" charset="0"/>
              </a:rPr>
              <a:t>Metric: </a:t>
            </a:r>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Mean Average Precision (</a:t>
            </a:r>
            <a:r>
              <a:rPr lang="en-IN" sz="1700" dirty="0" err="1">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mAP</a:t>
            </a:r>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 for performance assessment</a:t>
            </a:r>
            <a:r>
              <a:rPr lang="en-IN" sz="1700" dirty="0">
                <a:latin typeface="Open Sans" panose="020B0606030504020204" pitchFamily="34" charset="0"/>
                <a:ea typeface="Open Sans" panose="020B0606030504020204" pitchFamily="34" charset="0"/>
                <a:cs typeface="Open Sans" panose="020B0606030504020204" pitchFamily="34" charset="0"/>
              </a:rPr>
              <a:t>.</a:t>
            </a:r>
          </a:p>
          <a:p>
            <a:endParaRPr lang="en-IN" sz="1700" dirty="0">
              <a:latin typeface="Open Sans" panose="020B0606030504020204" pitchFamily="34" charset="0"/>
              <a:ea typeface="Open Sans" panose="020B0606030504020204" pitchFamily="34" charset="0"/>
              <a:cs typeface="Open Sans" panose="020B0606030504020204" pitchFamily="34" charset="0"/>
            </a:endParaRPr>
          </a:p>
          <a:p>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5. </a:t>
            </a:r>
            <a:r>
              <a:rPr lang="en-IN" sz="1700" dirty="0">
                <a:solidFill>
                  <a:srgbClr val="002060"/>
                </a:solidFill>
                <a:latin typeface="Open Sans" panose="020B0606030504020204" pitchFamily="34" charset="0"/>
                <a:ea typeface="Open Sans" panose="020B0606030504020204" pitchFamily="34" charset="0"/>
                <a:cs typeface="Open Sans" panose="020B0606030504020204" pitchFamily="34" charset="0"/>
              </a:rPr>
              <a:t>Model Deployment</a:t>
            </a:r>
          </a:p>
          <a:p>
            <a:pPr>
              <a:buFont typeface="Arial" panose="020B0604020202020204" pitchFamily="34" charset="0"/>
              <a:buChar char="•"/>
            </a:pPr>
            <a:r>
              <a:rPr lang="en-IN" sz="1700" dirty="0">
                <a:latin typeface="Open Sans" panose="020B0606030504020204" pitchFamily="34" charset="0"/>
                <a:ea typeface="Open Sans" panose="020B0606030504020204" pitchFamily="34" charset="0"/>
                <a:cs typeface="Open Sans" panose="020B0606030504020204" pitchFamily="34" charset="0"/>
              </a:rPr>
              <a:t>Format: </a:t>
            </a:r>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Saved in ONNX for efficient inference</a:t>
            </a:r>
            <a:r>
              <a:rPr lang="en-IN" sz="1700" dirty="0">
                <a:latin typeface="Open Sans" panose="020B0606030504020204" pitchFamily="34" charset="0"/>
                <a:ea typeface="Open Sans" panose="020B0606030504020204" pitchFamily="34" charset="0"/>
                <a:cs typeface="Open Sans" panose="020B0606030504020204" pitchFamily="34" charset="0"/>
              </a:rPr>
              <a:t>.</a:t>
            </a:r>
          </a:p>
          <a:p>
            <a:pPr>
              <a:buFont typeface="Arial" panose="020B0604020202020204" pitchFamily="34" charset="0"/>
              <a:buChar char="•"/>
            </a:pPr>
            <a:r>
              <a:rPr lang="en-IN" sz="1700" dirty="0">
                <a:latin typeface="Open Sans" panose="020B0606030504020204" pitchFamily="34" charset="0"/>
                <a:ea typeface="Open Sans" panose="020B0606030504020204" pitchFamily="34" charset="0"/>
                <a:cs typeface="Open Sans" panose="020B0606030504020204" pitchFamily="34" charset="0"/>
              </a:rPr>
              <a:t>Application: </a:t>
            </a:r>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Deployed using </a:t>
            </a:r>
            <a:r>
              <a:rPr lang="en-IN" sz="1700" dirty="0" err="1">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Streamlit</a:t>
            </a:r>
            <a:r>
              <a:rPr lang="en-IN" sz="1700" dirty="0">
                <a:latin typeface="Open Sans" panose="020B0606030504020204" pitchFamily="34" charset="0"/>
                <a:ea typeface="Open Sans" panose="020B0606030504020204" pitchFamily="34" charset="0"/>
                <a:cs typeface="Open Sans" panose="020B0606030504020204" pitchFamily="34" charset="0"/>
              </a:rPr>
              <a:t>.</a:t>
            </a:r>
          </a:p>
          <a:p>
            <a:endParaRPr lang="en-IN" sz="1700" dirty="0">
              <a:latin typeface="Open Sans" panose="020B0606030504020204" pitchFamily="34" charset="0"/>
              <a:ea typeface="Open Sans" panose="020B0606030504020204" pitchFamily="34" charset="0"/>
              <a:cs typeface="Open Sans" panose="020B0606030504020204" pitchFamily="34" charset="0"/>
            </a:endParaRPr>
          </a:p>
          <a:p>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6. </a:t>
            </a:r>
            <a:r>
              <a:rPr lang="en-IN" sz="1700" dirty="0">
                <a:solidFill>
                  <a:srgbClr val="002060"/>
                </a:solidFill>
                <a:latin typeface="Open Sans" panose="020B0606030504020204" pitchFamily="34" charset="0"/>
                <a:ea typeface="Open Sans" panose="020B0606030504020204" pitchFamily="34" charset="0"/>
                <a:cs typeface="Open Sans" panose="020B0606030504020204" pitchFamily="34" charset="0"/>
              </a:rPr>
              <a:t>Monitoring &amp; Maintenance</a:t>
            </a:r>
          </a:p>
          <a:p>
            <a:pPr>
              <a:buFont typeface="Arial" panose="020B0604020202020204" pitchFamily="34" charset="0"/>
              <a:buChar char="•"/>
            </a:pPr>
            <a:r>
              <a:rPr lang="en-IN" sz="1700" dirty="0">
                <a:latin typeface="Open Sans" panose="020B0606030504020204" pitchFamily="34" charset="0"/>
                <a:ea typeface="Open Sans" panose="020B0606030504020204" pitchFamily="34" charset="0"/>
                <a:cs typeface="Open Sans" panose="020B0606030504020204" pitchFamily="34" charset="0"/>
              </a:rPr>
              <a:t>Continuous Updates: </a:t>
            </a:r>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Performance tracking, retraining with new data.</a:t>
            </a:r>
          </a:p>
          <a:p>
            <a:pPr>
              <a:buFont typeface="Arial" panose="020B0604020202020204" pitchFamily="34" charset="0"/>
              <a:buChar char="•"/>
            </a:pPr>
            <a:r>
              <a:rPr lang="en-IN" sz="1700" dirty="0">
                <a:latin typeface="Open Sans" panose="020B0606030504020204" pitchFamily="34" charset="0"/>
                <a:ea typeface="Open Sans" panose="020B0606030504020204" pitchFamily="34" charset="0"/>
                <a:cs typeface="Open Sans" panose="020B0606030504020204" pitchFamily="34" charset="0"/>
              </a:rPr>
              <a:t>Scalability: </a:t>
            </a:r>
            <a:r>
              <a:rPr lang="en-IN" sz="1700" dirty="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rPr>
              <a:t>Optimized for real-world deployment and adaptation.</a:t>
            </a:r>
          </a:p>
        </p:txBody>
      </p:sp>
      <p:pic>
        <p:nvPicPr>
          <p:cNvPr id="14" name="Picture 13">
            <a:extLst>
              <a:ext uri="{FF2B5EF4-FFF2-40B4-BE49-F238E27FC236}">
                <a16:creationId xmlns:a16="http://schemas.microsoft.com/office/drawing/2014/main" id="{C3B3B8B7-A050-8B78-AAFC-802AB7344A6A}"/>
              </a:ext>
            </a:extLst>
          </p:cNvPr>
          <p:cNvPicPr>
            <a:picLocks noChangeAspect="1"/>
          </p:cNvPicPr>
          <p:nvPr/>
        </p:nvPicPr>
        <p:blipFill>
          <a:blip r:embed="rId4"/>
          <a:stretch>
            <a:fillRect/>
          </a:stretch>
        </p:blipFill>
        <p:spPr>
          <a:xfrm>
            <a:off x="9308423" y="1133626"/>
            <a:ext cx="4401164" cy="6200079"/>
          </a:xfrm>
          <a:prstGeom prst="rect">
            <a:avLst/>
          </a:prstGeom>
        </p:spPr>
      </p:pic>
    </p:spTree>
    <p:extLst>
      <p:ext uri="{BB962C8B-B14F-4D97-AF65-F5344CB8AC3E}">
        <p14:creationId xmlns:p14="http://schemas.microsoft.com/office/powerpoint/2010/main" val="4060055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D8D572-0748-90CA-D196-F7098500B49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CFA95063-2D1C-8B43-7C13-926BDE175D9D}"/>
              </a:ext>
            </a:extLst>
          </p:cNvPr>
          <p:cNvSpPr/>
          <p:nvPr/>
        </p:nvSpPr>
        <p:spPr>
          <a:xfrm>
            <a:off x="630858" y="1176311"/>
            <a:ext cx="6268617" cy="708779"/>
          </a:xfrm>
          <a:prstGeom prst="rect">
            <a:avLst/>
          </a:prstGeom>
          <a:noFill/>
          <a:ln/>
        </p:spPr>
        <p:txBody>
          <a:bodyPr wrap="none" lIns="0" tIns="0" rIns="0" bIns="0" rtlCol="0" anchor="t"/>
          <a:lstStyle/>
          <a:p>
            <a:pPr marL="0" indent="0">
              <a:lnSpc>
                <a:spcPts val="5550"/>
              </a:lnSpc>
              <a:buNone/>
            </a:pPr>
            <a:r>
              <a:rPr lang="en-US" sz="4000" b="1" dirty="0">
                <a:solidFill>
                  <a:srgbClr val="333F70"/>
                </a:solidFill>
                <a:latin typeface="Unbounded Bold" pitchFamily="34" charset="0"/>
                <a:ea typeface="Unbounded Bold" pitchFamily="34" charset="-122"/>
              </a:rPr>
              <a:t>Prerequisites </a:t>
            </a:r>
            <a:endParaRPr lang="en-US" sz="4000" dirty="0"/>
          </a:p>
        </p:txBody>
      </p:sp>
      <p:pic>
        <p:nvPicPr>
          <p:cNvPr id="9" name="Google Shape;141;gf3a8d4be09_2_180">
            <a:extLst>
              <a:ext uri="{FF2B5EF4-FFF2-40B4-BE49-F238E27FC236}">
                <a16:creationId xmlns:a16="http://schemas.microsoft.com/office/drawing/2014/main" id="{13EB2148-1425-873A-20E7-DB51F90CFB67}"/>
              </a:ext>
            </a:extLst>
          </p:cNvPr>
          <p:cNvPicPr preferRelativeResize="0"/>
          <p:nvPr/>
        </p:nvPicPr>
        <p:blipFill rotWithShape="1">
          <a:blip r:embed="rId3">
            <a:alphaModFix/>
          </a:blip>
          <a:srcRect/>
          <a:stretch/>
        </p:blipFill>
        <p:spPr>
          <a:xfrm>
            <a:off x="11926876" y="7346166"/>
            <a:ext cx="2592012" cy="805375"/>
          </a:xfrm>
          <a:prstGeom prst="rect">
            <a:avLst/>
          </a:prstGeom>
          <a:noFill/>
          <a:ln>
            <a:noFill/>
          </a:ln>
        </p:spPr>
      </p:pic>
      <p:sp>
        <p:nvSpPr>
          <p:cNvPr id="14" name="Rectangle 13">
            <a:extLst>
              <a:ext uri="{FF2B5EF4-FFF2-40B4-BE49-F238E27FC236}">
                <a16:creationId xmlns:a16="http://schemas.microsoft.com/office/drawing/2014/main" id="{021EBF6D-E48B-60B4-B356-F4E9AF2E1354}"/>
              </a:ext>
            </a:extLst>
          </p:cNvPr>
          <p:cNvSpPr/>
          <p:nvPr/>
        </p:nvSpPr>
        <p:spPr>
          <a:xfrm>
            <a:off x="0" y="0"/>
            <a:ext cx="14628506" cy="104310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FFB2B19D-07C1-1797-202D-009E1954A3E7}"/>
              </a:ext>
            </a:extLst>
          </p:cNvPr>
          <p:cNvSpPr txBox="1"/>
          <p:nvPr/>
        </p:nvSpPr>
        <p:spPr>
          <a:xfrm>
            <a:off x="753521" y="1885090"/>
            <a:ext cx="8122850" cy="5937779"/>
          </a:xfrm>
          <a:prstGeom prst="rect">
            <a:avLst/>
          </a:prstGeom>
          <a:noFill/>
        </p:spPr>
        <p:txBody>
          <a:bodyPr wrap="square" rtlCol="0">
            <a:spAutoFit/>
          </a:bodyPr>
          <a:lstStyle/>
          <a:p>
            <a:pPr>
              <a:lnSpc>
                <a:spcPct val="150000"/>
              </a:lnSpc>
            </a:pP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a:t>
            </a:r>
            <a:r>
              <a:rPr lang="en-IN" sz="1700" b="1" dirty="0">
                <a:solidFill>
                  <a:schemeClr val="accent5">
                    <a:lumMod val="50000"/>
                  </a:schemeClr>
                </a:solidFill>
                <a:latin typeface="Microsoft PhagsPa" panose="020B0502040204020203" pitchFamily="34" charset="0"/>
                <a:ea typeface="Open Sans" panose="020B0606030504020204" pitchFamily="34" charset="0"/>
                <a:cs typeface="Open Sans" panose="020B0606030504020204" pitchFamily="34" charset="0"/>
              </a:rPr>
              <a:t>Programming &amp; Libraries </a:t>
            </a:r>
            <a:endParaRPr lang="en-IN" sz="1700" dirty="0">
              <a:solidFill>
                <a:schemeClr val="accent5">
                  <a:lumMod val="50000"/>
                </a:schemeClr>
              </a:solidFill>
              <a:latin typeface="Microsoft PhagsPa" panose="020B0502040204020203" pitchFamily="34" charset="0"/>
              <a:ea typeface="Open Sans" panose="020B0606030504020204" pitchFamily="34" charset="0"/>
              <a:cs typeface="Open Sans" panose="020B0606030504020204" pitchFamily="34" charset="0"/>
            </a:endParaRPr>
          </a:p>
          <a:p>
            <a:pPr marL="742950" lvl="1" indent="-285750">
              <a:lnSpc>
                <a:spcPct val="150000"/>
              </a:lnSpc>
              <a:buFont typeface="Arial" panose="020B0604020202020204" pitchFamily="34" charset="0"/>
              <a:buChar char="•"/>
            </a:pP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Python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(Primary language)</a:t>
            </a: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 NumPy, Pandas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(Data handling)</a:t>
            </a:r>
          </a:p>
          <a:p>
            <a:pPr marL="742950" lvl="1" indent="-285750">
              <a:lnSpc>
                <a:spcPct val="150000"/>
              </a:lnSpc>
              <a:buFont typeface="Arial" panose="020B0604020202020204" pitchFamily="34" charset="0"/>
              <a:buChar char="•"/>
            </a:pPr>
            <a:r>
              <a:rPr lang="en-IN" sz="1700" b="1" dirty="0" err="1">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Keras</a:t>
            </a: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(High-level API for TensorFlow)</a:t>
            </a:r>
          </a:p>
          <a:p>
            <a:pPr lvl="1">
              <a:lnSpc>
                <a:spcPct val="150000"/>
              </a:lnSpc>
            </a:pPr>
            <a:endPar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a:t>
            </a:r>
            <a:r>
              <a:rPr lang="en-IN" sz="1700" b="1" dirty="0">
                <a:solidFill>
                  <a:schemeClr val="accent5">
                    <a:lumMod val="50000"/>
                  </a:schemeClr>
                </a:solidFill>
                <a:latin typeface="Microsoft PhagsPa" panose="020B0502040204020203" pitchFamily="34" charset="0"/>
                <a:ea typeface="Open Sans" panose="020B0606030504020204" pitchFamily="34" charset="0"/>
                <a:cs typeface="Open Sans" panose="020B0606030504020204" pitchFamily="34" charset="0"/>
              </a:rPr>
              <a:t>Dataset &amp; Annotation </a:t>
            </a:r>
          </a:p>
          <a:p>
            <a:pPr marL="742950" lvl="1" indent="-285750">
              <a:lnSpc>
                <a:spcPct val="150000"/>
              </a:lnSpc>
              <a:buFont typeface="Arial" panose="020B0604020202020204" pitchFamily="34" charset="0"/>
              <a:buChar char="•"/>
            </a:pP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COCO JSON format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(Instance segmentation)</a:t>
            </a:r>
          </a:p>
          <a:p>
            <a:pPr marL="742950" lvl="1" indent="-285750">
              <a:lnSpc>
                <a:spcPct val="150000"/>
              </a:lnSpc>
              <a:buFont typeface="Arial" panose="020B0604020202020204" pitchFamily="34" charset="0"/>
              <a:buChar char="•"/>
            </a:pP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Digital </a:t>
            </a:r>
            <a:r>
              <a:rPr lang="en-IN" sz="1700" b="1" dirty="0" err="1">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Sreeni</a:t>
            </a: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(Annotation &amp; Augmentation)</a:t>
            </a:r>
          </a:p>
          <a:p>
            <a:pPr lvl="1">
              <a:lnSpc>
                <a:spcPct val="150000"/>
              </a:lnSpc>
            </a:pPr>
            <a:endPar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a:t>
            </a:r>
            <a:r>
              <a:rPr lang="en-IN" sz="1700" b="1" dirty="0">
                <a:solidFill>
                  <a:schemeClr val="accent5">
                    <a:lumMod val="50000"/>
                  </a:schemeClr>
                </a:solidFill>
                <a:latin typeface="Microsoft PhagsPa" panose="020B0502040204020203" pitchFamily="34" charset="0"/>
                <a:ea typeface="Open Sans" panose="020B0606030504020204" pitchFamily="34" charset="0"/>
                <a:cs typeface="Open Sans" panose="020B0606030504020204" pitchFamily="34" charset="0"/>
              </a:rPr>
              <a:t>Model &amp; Frameworks</a:t>
            </a:r>
          </a:p>
          <a:p>
            <a:pPr marL="742950" lvl="1" indent="-285750">
              <a:lnSpc>
                <a:spcPct val="150000"/>
              </a:lnSpc>
              <a:buFont typeface="Arial" panose="020B0604020202020204" pitchFamily="34" charset="0"/>
              <a:buChar char="•"/>
            </a:pP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YOLOv8s-seg | </a:t>
            </a:r>
            <a:r>
              <a:rPr lang="en-IN" sz="1700" b="1" dirty="0" err="1">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PyTorch</a:t>
            </a: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 TensorFlow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(Deep learning frameworks)</a:t>
            </a:r>
          </a:p>
          <a:p>
            <a:pPr marL="742950" lvl="1" indent="-285750">
              <a:lnSpc>
                <a:spcPct val="150000"/>
              </a:lnSpc>
              <a:buFont typeface="Arial" panose="020B0604020202020204" pitchFamily="34" charset="0"/>
              <a:buChar char="•"/>
            </a:pP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OpenCV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(Image &amp; video processing)</a:t>
            </a: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 </a:t>
            </a:r>
            <a:r>
              <a:rPr lang="en-IN" sz="1700" b="1" dirty="0" err="1">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Keras</a:t>
            </a: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(TensorFlow API)</a:t>
            </a:r>
          </a:p>
          <a:p>
            <a:pPr lvl="1">
              <a:lnSpc>
                <a:spcPct val="150000"/>
              </a:lnSpc>
            </a:pPr>
            <a:endPar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a:t>
            </a:r>
            <a:r>
              <a:rPr lang="en-IN" sz="1700" b="1" dirty="0">
                <a:solidFill>
                  <a:schemeClr val="accent5">
                    <a:lumMod val="50000"/>
                  </a:schemeClr>
                </a:solidFill>
                <a:latin typeface="Microsoft PhagsPa" panose="020B0502040204020203" pitchFamily="34" charset="0"/>
                <a:ea typeface="Open Sans" panose="020B0606030504020204" pitchFamily="34" charset="0"/>
                <a:cs typeface="Open Sans" panose="020B0606030504020204" pitchFamily="34" charset="0"/>
              </a:rPr>
              <a:t>Evaluation &amp; Visualization</a:t>
            </a:r>
          </a:p>
          <a:p>
            <a:pPr marL="742950" lvl="1" indent="-285750">
              <a:lnSpc>
                <a:spcPct val="150000"/>
              </a:lnSpc>
              <a:buFont typeface="Arial" panose="020B0604020202020204" pitchFamily="34" charset="0"/>
              <a:buChar char="•"/>
            </a:pP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Metrics : </a:t>
            </a:r>
            <a:r>
              <a:rPr lang="en-IN" sz="1700" dirty="0" err="1">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mAP</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(Mean </a:t>
            </a:r>
            <a:r>
              <a:rPr lang="en-IN" sz="1700" dirty="0" err="1">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Avg</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Precision), </a:t>
            </a:r>
            <a:r>
              <a:rPr lang="en-IN" sz="1700" dirty="0" err="1">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IoU</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(Intersection Over Union)</a:t>
            </a:r>
          </a:p>
          <a:p>
            <a:pPr marL="742950" lvl="1" indent="-285750">
              <a:lnSpc>
                <a:spcPct val="150000"/>
              </a:lnSpc>
              <a:buFont typeface="Arial" panose="020B0604020202020204" pitchFamily="34" charset="0"/>
              <a:buChar char="•"/>
            </a:pP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Tools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Matplotlib, Seaborn (Performance visualization)</a:t>
            </a:r>
          </a:p>
        </p:txBody>
      </p:sp>
      <p:sp>
        <p:nvSpPr>
          <p:cNvPr id="5" name="TextBox 4">
            <a:extLst>
              <a:ext uri="{FF2B5EF4-FFF2-40B4-BE49-F238E27FC236}">
                <a16:creationId xmlns:a16="http://schemas.microsoft.com/office/drawing/2014/main" id="{88BB4E13-C744-E6A2-892A-D4EEDF34DC55}"/>
              </a:ext>
            </a:extLst>
          </p:cNvPr>
          <p:cNvSpPr txBox="1"/>
          <p:nvPr/>
        </p:nvSpPr>
        <p:spPr>
          <a:xfrm>
            <a:off x="8876371" y="1885090"/>
            <a:ext cx="5419492" cy="1138773"/>
          </a:xfrm>
          <a:prstGeom prst="rect">
            <a:avLst/>
          </a:prstGeom>
          <a:noFill/>
        </p:spPr>
        <p:txBody>
          <a:bodyPr wrap="square" rtlCol="0">
            <a:spAutoFit/>
          </a:bodyPr>
          <a:lstStyle/>
          <a:p>
            <a:pPr>
              <a:lnSpc>
                <a:spcPct val="150000"/>
              </a:lnSpc>
            </a:pP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 </a:t>
            </a:r>
            <a:r>
              <a:rPr lang="en-IN" sz="1700" b="1" dirty="0">
                <a:solidFill>
                  <a:schemeClr val="accent5">
                    <a:lumMod val="50000"/>
                  </a:schemeClr>
                </a:solidFill>
                <a:latin typeface="Microsoft PhagsPa" panose="020B0502040204020203" pitchFamily="34" charset="0"/>
                <a:ea typeface="Open Sans" panose="020B0606030504020204" pitchFamily="34" charset="0"/>
                <a:cs typeface="Open Sans" panose="020B0606030504020204" pitchFamily="34" charset="0"/>
              </a:rPr>
              <a:t>Deployment</a:t>
            </a:r>
          </a:p>
          <a:p>
            <a:pPr marL="742950" lvl="1" indent="-285750">
              <a:lnSpc>
                <a:spcPct val="150000"/>
              </a:lnSpc>
              <a:buFont typeface="Arial" panose="020B0604020202020204" pitchFamily="34" charset="0"/>
              <a:buChar char="•"/>
            </a:pPr>
            <a:r>
              <a:rPr lang="en-IN" sz="1700" b="1"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Stream lit </a:t>
            </a:r>
            <a:r>
              <a:rPr lang="en-IN" sz="1700" dirty="0">
                <a:solidFill>
                  <a:schemeClr val="accent5">
                    <a:lumMod val="50000"/>
                  </a:schemeClr>
                </a:solidFill>
                <a:latin typeface="Open Sans" panose="020B0606030504020204" pitchFamily="34" charset="0"/>
                <a:ea typeface="Open Sans" panose="020B0606030504020204" pitchFamily="34" charset="0"/>
                <a:cs typeface="Open Sans" panose="020B0606030504020204" pitchFamily="34" charset="0"/>
              </a:rPr>
              <a:t>(Web app for real-time inference)</a:t>
            </a:r>
          </a:p>
          <a:p>
            <a:endParaRPr lang="en-IN" sz="1700" dirty="0"/>
          </a:p>
        </p:txBody>
      </p:sp>
      <p:pic>
        <p:nvPicPr>
          <p:cNvPr id="7" name="Picture 6">
            <a:extLst>
              <a:ext uri="{FF2B5EF4-FFF2-40B4-BE49-F238E27FC236}">
                <a16:creationId xmlns:a16="http://schemas.microsoft.com/office/drawing/2014/main" id="{6B9535B9-A298-BC8B-CDF6-A6C550DC75F4}"/>
              </a:ext>
            </a:extLst>
          </p:cNvPr>
          <p:cNvPicPr>
            <a:picLocks noChangeAspect="1"/>
          </p:cNvPicPr>
          <p:nvPr/>
        </p:nvPicPr>
        <p:blipFill>
          <a:blip r:embed="rId4"/>
          <a:stretch>
            <a:fillRect/>
          </a:stretch>
        </p:blipFill>
        <p:spPr>
          <a:xfrm>
            <a:off x="10080702" y="3233854"/>
            <a:ext cx="3534937" cy="3534937"/>
          </a:xfrm>
          <a:prstGeom prst="rect">
            <a:avLst/>
          </a:prstGeom>
        </p:spPr>
      </p:pic>
    </p:spTree>
    <p:extLst>
      <p:ext uri="{BB962C8B-B14F-4D97-AF65-F5344CB8AC3E}">
        <p14:creationId xmlns:p14="http://schemas.microsoft.com/office/powerpoint/2010/main" val="30072864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2356</TotalTime>
  <Words>1146</Words>
  <Application>Microsoft Office PowerPoint</Application>
  <PresentationFormat>Custom</PresentationFormat>
  <Paragraphs>155</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Open Sans</vt:lpstr>
      <vt:lpstr>Arial</vt:lpstr>
      <vt:lpstr>Microsoft PhagsPa</vt:lpstr>
      <vt:lpstr>Unbounded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Nideesh AG</cp:lastModifiedBy>
  <cp:revision>7</cp:revision>
  <dcterms:created xsi:type="dcterms:W3CDTF">2025-02-03T19:55:20Z</dcterms:created>
  <dcterms:modified xsi:type="dcterms:W3CDTF">2025-02-05T11:32:04Z</dcterms:modified>
</cp:coreProperties>
</file>